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7" r:id="rId2"/>
    <p:sldId id="278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9" r:id="rId13"/>
    <p:sldId id="256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81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20715-829E-43FD-AC9B-8308FABC1411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92353-2174-4441-9FCA-723C6FA1E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A58C75-803C-4D0B-85D3-24D78CA661FC}" type="slidenum">
              <a:rPr lang="en-GB"/>
              <a:pPr/>
              <a:t>3</a:t>
            </a:fld>
            <a:endParaRPr lang="en-GB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ru-RU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3" y="4343231"/>
            <a:ext cx="5476895" cy="41069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BBF7-A240-4837-95B3-A50445A0D60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A499-4BD3-4987-9546-A7C85B0D8E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5597F-7EDD-4CD0-8125-3646D0B398C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2B46-52BC-46F7-A736-83AF8593DC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81E8-811E-4889-8FAB-C6C81813613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46DE-F199-4FD8-A362-42EA70AFCEF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F9B40-6A56-4325-AAD9-D2E7AB3309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FF1-C6B7-43D8-86E4-BF25C747482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F3BD2-6487-4421-8908-26916D8A3A7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F716A-EBE5-4C16-BB99-C0572B0730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4585-0BF8-4EEB-A515-10365492BA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31E1C-9D55-44DE-9142-924DC50A623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149080"/>
            <a:ext cx="7484368" cy="1470025"/>
          </a:xfrm>
        </p:spPr>
        <p:txBody>
          <a:bodyPr/>
          <a:lstStyle/>
          <a:p>
            <a:r>
              <a:rPr lang="ru-RU" sz="3600" b="1" dirty="0"/>
              <a:t>Размножение, </a:t>
            </a:r>
            <a:br>
              <a:rPr lang="ru-RU" sz="3600" b="1" dirty="0"/>
            </a:br>
            <a:r>
              <a:rPr lang="ru-RU" sz="3600" b="1" dirty="0"/>
              <a:t>рост и развитие организма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348880"/>
            <a:ext cx="6400800" cy="1752600"/>
          </a:xfrm>
        </p:spPr>
        <p:txBody>
          <a:bodyPr/>
          <a:lstStyle/>
          <a:p>
            <a:r>
              <a:rPr lang="ru-RU" dirty="0"/>
              <a:t>Обобщающее повторение</a:t>
            </a:r>
          </a:p>
          <a:p>
            <a:r>
              <a:rPr lang="ru-RU" dirty="0"/>
              <a:t>по теме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648" y="1340768"/>
            <a:ext cx="7382594" cy="928687"/>
          </a:xfrm>
        </p:spPr>
        <p:txBody>
          <a:bodyPr/>
          <a:lstStyle/>
          <a:p>
            <a:pPr eaLnBrk="1" hangingPunct="1"/>
            <a:r>
              <a:rPr lang="ru-RU" sz="2800" b="1" dirty="0">
                <a:latin typeface="Arial" charset="0"/>
                <a:cs typeface="Arial" charset="0"/>
              </a:rPr>
              <a:t>Пестик (</a:t>
            </a:r>
            <a:r>
              <a:rPr lang="ru-RU" sz="2800" b="1" u="sng" dirty="0">
                <a:latin typeface="Arial" charset="0"/>
                <a:cs typeface="Arial" charset="0"/>
              </a:rPr>
              <a:t>женская</a:t>
            </a:r>
            <a:r>
              <a:rPr lang="ru-RU" sz="2800" b="1" dirty="0">
                <a:latin typeface="Arial" charset="0"/>
                <a:cs typeface="Arial" charset="0"/>
              </a:rPr>
              <a:t> часть цветка)</a:t>
            </a:r>
          </a:p>
        </p:txBody>
      </p:sp>
      <p:pic>
        <p:nvPicPr>
          <p:cNvPr id="9219" name="Picture 5" descr="08_4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4230063" cy="432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Прямоугольник 7"/>
          <p:cNvSpPr>
            <a:spLocks noChangeArrowheads="1"/>
          </p:cNvSpPr>
          <p:nvPr/>
        </p:nvSpPr>
        <p:spPr bwMode="auto">
          <a:xfrm>
            <a:off x="6732240" y="5805264"/>
            <a:ext cx="2216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семязачатки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9221" idx="1"/>
          </p:cNvCxnSpPr>
          <p:nvPr/>
        </p:nvCxnSpPr>
        <p:spPr>
          <a:xfrm flipH="1">
            <a:off x="5940152" y="6036245"/>
            <a:ext cx="792088" cy="570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221" idx="1"/>
          </p:cNvCxnSpPr>
          <p:nvPr/>
        </p:nvCxnSpPr>
        <p:spPr>
          <a:xfrm rot="10800000">
            <a:off x="5089177" y="5733826"/>
            <a:ext cx="1643063" cy="301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43608" y="260648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Половое размножение </a:t>
            </a:r>
          </a:p>
          <a:p>
            <a:pPr algn="ctr"/>
            <a:r>
              <a:rPr lang="ru-RU" sz="3200" b="1" dirty="0"/>
              <a:t>цветковых растений</a:t>
            </a:r>
            <a:endParaRPr lang="ru-RU" sz="3200" dirty="0"/>
          </a:p>
        </p:txBody>
      </p:sp>
    </p:spTree>
  </p:cSld>
  <p:clrMapOvr>
    <a:masterClrMapping/>
  </p:clrMapOvr>
  <p:transition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648" y="1628800"/>
            <a:ext cx="7092280" cy="822920"/>
          </a:xfrm>
        </p:spPr>
        <p:txBody>
          <a:bodyPr/>
          <a:lstStyle/>
          <a:p>
            <a:pPr eaLnBrk="1" hangingPunct="1"/>
            <a:r>
              <a:rPr lang="ru-RU" sz="2800" b="1" dirty="0">
                <a:latin typeface="Arial" charset="0"/>
                <a:cs typeface="Arial" charset="0"/>
              </a:rPr>
              <a:t>Тычинка(</a:t>
            </a:r>
            <a:r>
              <a:rPr lang="ru-RU" sz="2800" b="1" u="sng" dirty="0">
                <a:latin typeface="Arial" charset="0"/>
                <a:cs typeface="Arial" charset="0"/>
              </a:rPr>
              <a:t>мужская</a:t>
            </a:r>
            <a:r>
              <a:rPr lang="ru-RU" sz="2800" b="1" dirty="0">
                <a:latin typeface="Arial" charset="0"/>
                <a:cs typeface="Arial" charset="0"/>
              </a:rPr>
              <a:t> часть цветка)</a:t>
            </a:r>
          </a:p>
        </p:txBody>
      </p:sp>
      <p:pic>
        <p:nvPicPr>
          <p:cNvPr id="10243" name="Picture 5" descr="_DSC035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2671794"/>
            <a:ext cx="3529161" cy="397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331640" y="2852936"/>
            <a:ext cx="1773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</a:rPr>
              <a:t>пыльник</a:t>
            </a:r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>
            <a:off x="3131840" y="3140968"/>
            <a:ext cx="2735262" cy="7921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331640" y="4581525"/>
            <a:ext cx="25196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тычиночная нить</a:t>
            </a:r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3059113" y="5445125"/>
            <a:ext cx="1873250" cy="863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60648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Половое размножение </a:t>
            </a:r>
          </a:p>
          <a:p>
            <a:pPr algn="ctr"/>
            <a:r>
              <a:rPr lang="ru-RU" sz="3200" b="1" dirty="0"/>
              <a:t>цветковых растений</a:t>
            </a:r>
            <a:endParaRPr lang="ru-RU" sz="32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14341" grpId="0" animBg="1"/>
      <p:bldP spid="28680" grpId="0"/>
      <p:bldP spid="143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340768"/>
            <a:ext cx="7211144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А)Индивидуальное развитие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Б)Рост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988840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>
                <a:solidFill>
                  <a:schemeClr val="tx2"/>
                </a:solidFill>
              </a:rPr>
              <a:t>- это развитие организма от оплодотворения(образования зиготы) до смерти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4365104"/>
            <a:ext cx="7168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>
                <a:solidFill>
                  <a:schemeClr val="tx2"/>
                </a:solidFill>
              </a:rPr>
              <a:t>- это увеличение массы и размеров тела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149080"/>
            <a:ext cx="7484368" cy="1470025"/>
          </a:xfrm>
        </p:spPr>
        <p:txBody>
          <a:bodyPr/>
          <a:lstStyle/>
          <a:p>
            <a:r>
              <a:rPr lang="ru-RU" sz="3600" b="1" dirty="0"/>
              <a:t>Размножение, </a:t>
            </a:r>
            <a:br>
              <a:rPr lang="ru-RU" sz="3600" b="1" dirty="0"/>
            </a:br>
            <a:r>
              <a:rPr lang="ru-RU" sz="3600" b="1" dirty="0"/>
              <a:t>рост и развитие организма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348880"/>
            <a:ext cx="6400800" cy="1752600"/>
          </a:xfrm>
        </p:spPr>
        <p:txBody>
          <a:bodyPr/>
          <a:lstStyle/>
          <a:p>
            <a:r>
              <a:rPr lang="ru-RU" dirty="0"/>
              <a:t>Тестовый контроль</a:t>
            </a:r>
          </a:p>
          <a:p>
            <a:r>
              <a:rPr lang="ru-RU" dirty="0"/>
              <a:t>по теме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2434282"/>
          </a:xfrm>
        </p:spPr>
        <p:txBody>
          <a:bodyPr/>
          <a:lstStyle/>
          <a:p>
            <a:r>
              <a:rPr lang="ru-RU" sz="3200" b="1" dirty="0"/>
              <a:t>1.Жизненное свойство, связанное с увеличением численности организмов и их расселением, называется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852936"/>
            <a:ext cx="7571184" cy="3273227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А)движением</a:t>
            </a:r>
          </a:p>
          <a:p>
            <a:pPr>
              <a:buNone/>
            </a:pPr>
            <a:r>
              <a:rPr lang="ru-RU" sz="2800" dirty="0"/>
              <a:t>Б)ростом</a:t>
            </a:r>
          </a:p>
          <a:p>
            <a:pPr>
              <a:buNone/>
            </a:pPr>
            <a:r>
              <a:rPr lang="ru-RU" sz="2800" dirty="0"/>
              <a:t>В)развитием</a:t>
            </a:r>
          </a:p>
          <a:p>
            <a:pPr>
              <a:buNone/>
            </a:pPr>
            <a:r>
              <a:rPr lang="ru-RU" sz="2800" dirty="0"/>
              <a:t>Г)размножением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344816" cy="994122"/>
          </a:xfrm>
        </p:spPr>
        <p:txBody>
          <a:bodyPr/>
          <a:lstStyle/>
          <a:p>
            <a:r>
              <a:rPr lang="ru-RU" sz="3200" b="1" dirty="0"/>
              <a:t>2.Размножение - это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84784"/>
            <a:ext cx="7797552" cy="5112568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А)способность организма реагировать на воздействие внешней среды</a:t>
            </a:r>
          </a:p>
          <a:p>
            <a:pPr>
              <a:buNone/>
            </a:pPr>
            <a:r>
              <a:rPr lang="ru-RU" sz="2800" dirty="0"/>
              <a:t>Б)воспроизведение новых особей, обеспечивающее увеличение их численности</a:t>
            </a:r>
          </a:p>
          <a:p>
            <a:pPr>
              <a:buNone/>
            </a:pPr>
            <a:r>
              <a:rPr lang="ru-RU" sz="2800" dirty="0"/>
              <a:t>В)состояние организма, при котором приостанавливается его жизнедеятельность</a:t>
            </a:r>
          </a:p>
          <a:p>
            <a:pPr>
              <a:buNone/>
            </a:pPr>
            <a:r>
              <a:rPr lang="ru-RU" sz="2800" dirty="0"/>
              <a:t>Г)увеличение размеров и массы тела организма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344816" cy="1714202"/>
          </a:xfrm>
        </p:spPr>
        <p:txBody>
          <a:bodyPr/>
          <a:lstStyle/>
          <a:p>
            <a:r>
              <a:rPr lang="ru-RU" sz="3200" b="1" dirty="0"/>
              <a:t>3.Из перечисленных способов размножения к половому относится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276872"/>
            <a:ext cx="7725544" cy="2481139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А)семенное</a:t>
            </a:r>
          </a:p>
          <a:p>
            <a:pPr>
              <a:buNone/>
            </a:pPr>
            <a:r>
              <a:rPr lang="ru-RU" sz="2800" dirty="0"/>
              <a:t>Б)почкование</a:t>
            </a:r>
          </a:p>
          <a:p>
            <a:pPr>
              <a:buNone/>
            </a:pPr>
            <a:r>
              <a:rPr lang="ru-RU" sz="2800" dirty="0"/>
              <a:t>В)черенкование</a:t>
            </a:r>
          </a:p>
          <a:p>
            <a:pPr>
              <a:buNone/>
            </a:pPr>
            <a:r>
              <a:rPr lang="ru-RU" sz="2800" dirty="0"/>
              <a:t>Г)спорообразование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283152" cy="1584176"/>
          </a:xfrm>
        </p:spPr>
        <p:txBody>
          <a:bodyPr/>
          <a:lstStyle/>
          <a:p>
            <a:r>
              <a:rPr lang="ru-RU" sz="3200" b="1" dirty="0"/>
              <a:t>4.Дочерний организм получает признаки обоих родителей при размножении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492896"/>
            <a:ext cx="7884368" cy="3273227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А)вегетативном</a:t>
            </a:r>
          </a:p>
          <a:p>
            <a:pPr>
              <a:buNone/>
            </a:pPr>
            <a:r>
              <a:rPr lang="ru-RU" sz="2800" dirty="0"/>
              <a:t>Б)бесполом</a:t>
            </a:r>
          </a:p>
          <a:p>
            <a:pPr>
              <a:buNone/>
            </a:pPr>
            <a:r>
              <a:rPr lang="ru-RU" sz="2800" dirty="0"/>
              <a:t>В)половом</a:t>
            </a:r>
          </a:p>
          <a:p>
            <a:pPr>
              <a:buNone/>
            </a:pPr>
            <a:r>
              <a:rPr lang="ru-RU" sz="2800" dirty="0"/>
              <a:t>Г)почкованием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211144" cy="2160240"/>
          </a:xfrm>
        </p:spPr>
        <p:txBody>
          <a:bodyPr/>
          <a:lstStyle/>
          <a:p>
            <a:r>
              <a:rPr lang="ru-RU" sz="3200" b="1" dirty="0"/>
              <a:t>5.Процесс образования первой клетки нового организма в результате полового размножения называют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924944"/>
            <a:ext cx="7725544" cy="3057203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А)цветением</a:t>
            </a:r>
          </a:p>
          <a:p>
            <a:pPr>
              <a:buNone/>
            </a:pPr>
            <a:r>
              <a:rPr lang="ru-RU" sz="2800" dirty="0"/>
              <a:t>Б)развитием</a:t>
            </a:r>
          </a:p>
          <a:p>
            <a:pPr>
              <a:buNone/>
            </a:pPr>
            <a:r>
              <a:rPr lang="ru-RU" sz="2800" dirty="0"/>
              <a:t>В)опылением</a:t>
            </a:r>
          </a:p>
          <a:p>
            <a:pPr>
              <a:buNone/>
            </a:pPr>
            <a:r>
              <a:rPr lang="ru-RU" sz="2800" dirty="0"/>
              <a:t>Г)оплодотворением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272808" cy="1282154"/>
          </a:xfrm>
        </p:spPr>
        <p:txBody>
          <a:bodyPr/>
          <a:lstStyle/>
          <a:p>
            <a:r>
              <a:rPr lang="ru-RU" sz="3200" b="1" dirty="0"/>
              <a:t>6.У цветковых растений мужские половые клетки образуются 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88840"/>
            <a:ext cx="7797552" cy="2769171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А)пестиках</a:t>
            </a:r>
          </a:p>
          <a:p>
            <a:pPr>
              <a:buNone/>
            </a:pPr>
            <a:r>
              <a:rPr lang="ru-RU" sz="2800" dirty="0"/>
              <a:t>Б)тычинках</a:t>
            </a:r>
          </a:p>
          <a:p>
            <a:pPr>
              <a:buNone/>
            </a:pPr>
            <a:r>
              <a:rPr lang="ru-RU" sz="2800" dirty="0"/>
              <a:t>В)семязачатках</a:t>
            </a:r>
          </a:p>
          <a:p>
            <a:pPr>
              <a:buNone/>
            </a:pPr>
            <a:r>
              <a:rPr lang="ru-RU" sz="2800" dirty="0"/>
              <a:t>Г)пыльцевой трубке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Цель урока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44824"/>
            <a:ext cx="7571184" cy="4281339"/>
          </a:xfrm>
        </p:spPr>
        <p:txBody>
          <a:bodyPr/>
          <a:lstStyle/>
          <a:p>
            <a:r>
              <a:rPr lang="ru-RU" dirty="0"/>
              <a:t>Повторить изученный материал и знания по теме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283152" cy="1800200"/>
          </a:xfrm>
        </p:spPr>
        <p:txBody>
          <a:bodyPr/>
          <a:lstStyle/>
          <a:p>
            <a:r>
              <a:rPr lang="ru-RU" sz="3200" b="1" dirty="0"/>
              <a:t>7.Увеличение размеров и массы тела организмов - это проявление следующего жизненного свойства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780928"/>
            <a:ext cx="7797552" cy="2913187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А)роста</a:t>
            </a:r>
          </a:p>
          <a:p>
            <a:pPr>
              <a:buNone/>
            </a:pPr>
            <a:r>
              <a:rPr lang="ru-RU" sz="2800" dirty="0"/>
              <a:t>Б)движения</a:t>
            </a:r>
          </a:p>
          <a:p>
            <a:pPr>
              <a:buNone/>
            </a:pPr>
            <a:r>
              <a:rPr lang="ru-RU" sz="2800" dirty="0"/>
              <a:t>В)размножения</a:t>
            </a:r>
          </a:p>
          <a:p>
            <a:pPr>
              <a:buNone/>
            </a:pPr>
            <a:r>
              <a:rPr lang="ru-RU" sz="2800" dirty="0"/>
              <a:t>Г)раздражимости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211144" cy="2232248"/>
          </a:xfrm>
        </p:spPr>
        <p:txBody>
          <a:bodyPr/>
          <a:lstStyle/>
          <a:p>
            <a:r>
              <a:rPr lang="ru-RU" sz="3200" b="1" dirty="0"/>
              <a:t>8.Воспроизведение новых особей, направленное на увеличение численности вида, называют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212976"/>
            <a:ext cx="7725544" cy="2697163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А)размножением</a:t>
            </a:r>
          </a:p>
          <a:p>
            <a:pPr>
              <a:buNone/>
            </a:pPr>
            <a:r>
              <a:rPr lang="ru-RU" sz="2800" dirty="0"/>
              <a:t>Б)развитием</a:t>
            </a:r>
          </a:p>
          <a:p>
            <a:pPr>
              <a:buNone/>
            </a:pPr>
            <a:r>
              <a:rPr lang="ru-RU" sz="2800" dirty="0"/>
              <a:t>В)ростом</a:t>
            </a:r>
          </a:p>
          <a:p>
            <a:pPr>
              <a:buNone/>
            </a:pPr>
            <a:r>
              <a:rPr lang="ru-RU" sz="2800" dirty="0"/>
              <a:t>Г)сменой поколений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272808" cy="1210146"/>
          </a:xfrm>
        </p:spPr>
        <p:txBody>
          <a:bodyPr/>
          <a:lstStyle/>
          <a:p>
            <a:r>
              <a:rPr lang="ru-RU" sz="3200" b="1" dirty="0"/>
              <a:t>9.Какой способ размножения является половым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916832"/>
            <a:ext cx="7581528" cy="2841179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А)семенами</a:t>
            </a:r>
          </a:p>
          <a:p>
            <a:pPr>
              <a:buNone/>
            </a:pPr>
            <a:r>
              <a:rPr lang="ru-RU" sz="2800" dirty="0"/>
              <a:t>Б)побегами</a:t>
            </a:r>
          </a:p>
          <a:p>
            <a:pPr>
              <a:buNone/>
            </a:pPr>
            <a:r>
              <a:rPr lang="ru-RU" sz="2800" dirty="0"/>
              <a:t>В)спорами</a:t>
            </a:r>
          </a:p>
          <a:p>
            <a:pPr>
              <a:buNone/>
            </a:pPr>
            <a:r>
              <a:rPr lang="ru-RU" sz="2800" dirty="0"/>
              <a:t>Г)корневищами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354162"/>
          </a:xfrm>
        </p:spPr>
        <p:txBody>
          <a:bodyPr/>
          <a:lstStyle/>
          <a:p>
            <a:r>
              <a:rPr lang="ru-RU" sz="3200" b="1" dirty="0"/>
              <a:t>10.Установите последовательность </a:t>
            </a:r>
            <a:br>
              <a:rPr lang="ru-RU" sz="3200" b="1" dirty="0"/>
            </a:br>
            <a:r>
              <a:rPr lang="ru-RU" sz="3200" b="1" dirty="0"/>
              <a:t>образования семени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420888"/>
            <a:ext cx="7499176" cy="3705275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А)опыление</a:t>
            </a:r>
          </a:p>
          <a:p>
            <a:pPr>
              <a:buNone/>
            </a:pPr>
            <a:r>
              <a:rPr lang="ru-RU" sz="2800" dirty="0"/>
              <a:t>Б)оплодотворение</a:t>
            </a:r>
          </a:p>
          <a:p>
            <a:pPr>
              <a:buNone/>
            </a:pPr>
            <a:r>
              <a:rPr lang="ru-RU" sz="2800" dirty="0"/>
              <a:t>В)перенос пыльцы с тычинки на рыльце пестика</a:t>
            </a:r>
          </a:p>
          <a:p>
            <a:pPr>
              <a:buNone/>
            </a:pPr>
            <a:r>
              <a:rPr lang="ru-RU" sz="2800" dirty="0"/>
              <a:t>Г)образование зиготы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89600" y="326915"/>
            <a:ext cx="8164800" cy="3153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2855" r="2141"/>
          <a:stretch>
            <a:fillRect/>
          </a:stretch>
        </p:blipFill>
        <p:spPr bwMode="auto">
          <a:xfrm>
            <a:off x="261045" y="489651"/>
            <a:ext cx="8687227" cy="57159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2855" t="52537" r="57967"/>
          <a:stretch>
            <a:fillRect/>
          </a:stretch>
        </p:blipFill>
        <p:spPr bwMode="auto">
          <a:xfrm>
            <a:off x="413445" y="3645024"/>
            <a:ext cx="3582491" cy="2712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87208" cy="2184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Размножение 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–это воспроизведение себе подобных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313" y="2852738"/>
            <a:ext cx="36012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/>
              <a:t>Размножение</a:t>
            </a:r>
            <a:endParaRPr lang="ru-RU" sz="4000" dirty="0"/>
          </a:p>
        </p:txBody>
      </p:sp>
      <p:sp>
        <p:nvSpPr>
          <p:cNvPr id="4" name="Стрелка вниз 3"/>
          <p:cNvSpPr/>
          <p:nvPr/>
        </p:nvSpPr>
        <p:spPr bwMode="auto">
          <a:xfrm>
            <a:off x="2700338" y="3789363"/>
            <a:ext cx="484187" cy="546100"/>
          </a:xfrm>
          <a:prstGeom prst="down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6084888" y="3716338"/>
            <a:ext cx="484187" cy="547687"/>
          </a:xfrm>
          <a:prstGeom prst="down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580063" y="4365625"/>
            <a:ext cx="2663825" cy="914400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chemeClr val="tx1"/>
                </a:solidFill>
              </a:rPr>
              <a:t>Половое 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116013" y="4437063"/>
            <a:ext cx="2879725" cy="914400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chemeClr val="tx1"/>
                </a:solidFill>
              </a:rPr>
              <a:t>Бесполое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chemeClr val="tx1"/>
                </a:solidFill>
              </a:rPr>
              <a:t>Характеристика 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бесполого размножения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060848"/>
            <a:ext cx="7571184" cy="4065315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ru-RU" dirty="0"/>
              <a:t>В размножении участвует 1 родительский организм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ru-RU" dirty="0"/>
              <a:t>Образуется 2 и более потомков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ru-RU" dirty="0"/>
              <a:t>Потомки схожи между собой и родителем</a:t>
            </a:r>
          </a:p>
          <a:p>
            <a:pPr>
              <a:buFont typeface="Wingdings" pitchFamily="2" charset="2"/>
              <a:buChar char="n"/>
              <a:defRPr/>
            </a:pPr>
            <a:endParaRPr lang="ru-RU" dirty="0"/>
          </a:p>
          <a:p>
            <a:pPr>
              <a:buFont typeface="Wingdings" pitchFamily="2" charset="2"/>
              <a:buChar char="n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679237" cy="1143000"/>
          </a:xfrm>
        </p:spPr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chemeClr val="tx1"/>
                </a:solidFill>
              </a:rPr>
              <a:t>Формы бесполого размножения</a:t>
            </a:r>
          </a:p>
        </p:txBody>
      </p:sp>
      <p:sp>
        <p:nvSpPr>
          <p:cNvPr id="4" name="Овал 3"/>
          <p:cNvSpPr/>
          <p:nvPr/>
        </p:nvSpPr>
        <p:spPr bwMode="auto">
          <a:xfrm>
            <a:off x="827584" y="2708921"/>
            <a:ext cx="2497439" cy="86409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2800" b="1" dirty="0"/>
              <a:t>Деление </a:t>
            </a:r>
          </a:p>
        </p:txBody>
      </p:sp>
      <p:sp>
        <p:nvSpPr>
          <p:cNvPr id="5" name="Стрелка вниз 4"/>
          <p:cNvSpPr>
            <a:spLocks noChangeArrowheads="1"/>
          </p:cNvSpPr>
          <p:nvPr/>
        </p:nvSpPr>
        <p:spPr bwMode="auto">
          <a:xfrm>
            <a:off x="1935011" y="1494483"/>
            <a:ext cx="445449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Стрелка вниз 5"/>
          <p:cNvSpPr>
            <a:spLocks noChangeArrowheads="1"/>
          </p:cNvSpPr>
          <p:nvPr/>
        </p:nvSpPr>
        <p:spPr bwMode="auto">
          <a:xfrm>
            <a:off x="4935386" y="1994545"/>
            <a:ext cx="445449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 bwMode="auto">
          <a:xfrm>
            <a:off x="3131840" y="3356992"/>
            <a:ext cx="3672409" cy="115212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dirty="0"/>
              <a:t>Споро-</a:t>
            </a:r>
          </a:p>
          <a:p>
            <a:pPr algn="ctr">
              <a:defRPr/>
            </a:pPr>
            <a:r>
              <a:rPr lang="ru-RU" sz="2800" b="1" dirty="0"/>
              <a:t>образование  </a:t>
            </a:r>
          </a:p>
        </p:txBody>
      </p:sp>
      <p:sp>
        <p:nvSpPr>
          <p:cNvPr id="8" name="Стрелка вниз 7"/>
          <p:cNvSpPr>
            <a:spLocks noChangeArrowheads="1"/>
          </p:cNvSpPr>
          <p:nvPr/>
        </p:nvSpPr>
        <p:spPr bwMode="auto">
          <a:xfrm>
            <a:off x="7507136" y="3137545"/>
            <a:ext cx="445449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Овал 9"/>
          <p:cNvSpPr/>
          <p:nvPr/>
        </p:nvSpPr>
        <p:spPr bwMode="auto">
          <a:xfrm>
            <a:off x="5148064" y="4869160"/>
            <a:ext cx="3816425" cy="879499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2800" b="1" dirty="0"/>
              <a:t>Вегетативное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3600" b="1" dirty="0"/>
              <a:t>Вегетативное размножение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2855" t="52537" r="57967"/>
          <a:stretch>
            <a:fillRect/>
          </a:stretch>
        </p:blipFill>
        <p:spPr bwMode="auto">
          <a:xfrm>
            <a:off x="1115616" y="1628800"/>
            <a:ext cx="6264696" cy="4744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ru-RU" sz="3600" b="1" dirty="0"/>
              <a:t>Особенности полового размножения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187624" y="2143125"/>
            <a:ext cx="7499176" cy="39830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dirty="0"/>
              <a:t>1.Принимают участие две особи </a:t>
            </a:r>
            <a:endParaRPr lang="ru-RU" dirty="0"/>
          </a:p>
          <a:p>
            <a:pPr eaLnBrk="1" hangingPunct="1">
              <a:buFont typeface="Arial" charset="0"/>
              <a:buNone/>
            </a:pPr>
            <a:r>
              <a:rPr lang="ru-RU" b="1" dirty="0"/>
              <a:t>2.Дочерний организм образуется от двух родительских форм - женской и мужской.</a:t>
            </a:r>
            <a:endParaRPr lang="ru-RU" dirty="0"/>
          </a:p>
          <a:p>
            <a:pPr eaLnBrk="1" hangingPunct="1">
              <a:buFont typeface="Arial" charset="0"/>
              <a:buNone/>
            </a:pPr>
            <a:r>
              <a:rPr lang="ru-RU" b="1" dirty="0"/>
              <a:t>3.Происходит путем слияния половых клеток (гамет) - мужской и женской.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Intr165"/>
          <p:cNvPicPr>
            <a:picLocks noChangeAspect="1" noChangeArrowheads="1"/>
          </p:cNvPicPr>
          <p:nvPr/>
        </p:nvPicPr>
        <p:blipFill>
          <a:blip r:embed="rId2" cstate="print"/>
          <a:srcRect r="45706" b="56192"/>
          <a:stretch>
            <a:fillRect/>
          </a:stretch>
        </p:blipFill>
        <p:spPr bwMode="auto">
          <a:xfrm>
            <a:off x="6143625" y="1000125"/>
            <a:ext cx="2316807" cy="237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043608" y="0"/>
            <a:ext cx="784887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cs typeface="Arial" charset="0"/>
              </a:rPr>
              <a:t>Половое размножение животных</a:t>
            </a:r>
            <a:endParaRPr lang="ru-RU" sz="2400" b="1" dirty="0">
              <a:cs typeface="Arial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600" y="4077072"/>
            <a:ext cx="7848872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dirty="0"/>
              <a:t>Мужские половые клетки – </a:t>
            </a:r>
            <a:r>
              <a:rPr lang="ru-RU" sz="2400" b="1" i="1" u="sng" dirty="0">
                <a:solidFill>
                  <a:srgbClr val="FF0000"/>
                </a:solidFill>
              </a:rPr>
              <a:t>сперматозоиды</a:t>
            </a:r>
            <a:r>
              <a:rPr lang="ru-RU" sz="2400" b="1" dirty="0"/>
              <a:t> (мелкие, подвижные, не содержат  запаса питательных веществ).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dirty="0"/>
              <a:t>Женские половые клетки – </a:t>
            </a:r>
            <a:r>
              <a:rPr lang="ru-RU" sz="2400" b="1" i="1" u="sng" dirty="0">
                <a:solidFill>
                  <a:srgbClr val="FF0000"/>
                </a:solidFill>
              </a:rPr>
              <a:t>яйцеклетки </a:t>
            </a:r>
            <a:r>
              <a:rPr lang="ru-RU" sz="2400" b="1" dirty="0"/>
              <a:t>(крупные, неподвижные, содержат запас  питательных веществ)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400" b="1" dirty="0"/>
          </a:p>
        </p:txBody>
      </p:sp>
      <p:pic>
        <p:nvPicPr>
          <p:cNvPr id="5126" name="Picture 8" descr="Intr164"/>
          <p:cNvPicPr>
            <a:picLocks noChangeAspect="1" noChangeArrowheads="1"/>
          </p:cNvPicPr>
          <p:nvPr/>
        </p:nvPicPr>
        <p:blipFill>
          <a:blip r:embed="rId3" cstate="print"/>
          <a:srcRect r="36660" b="6761"/>
          <a:stretch>
            <a:fillRect/>
          </a:stretch>
        </p:blipFill>
        <p:spPr bwMode="auto">
          <a:xfrm>
            <a:off x="1619672" y="980728"/>
            <a:ext cx="4127810" cy="311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vetnye-karandashi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Cvetnye-karandashi</Template>
  <TotalTime>82</TotalTime>
  <Words>451</Words>
  <Application>Microsoft Office PowerPoint</Application>
  <PresentationFormat>Экран (4:3)</PresentationFormat>
  <Paragraphs>96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Cvetnye-karandashi</vt:lpstr>
      <vt:lpstr>Размножение,  рост и развитие организма</vt:lpstr>
      <vt:lpstr>Цель урока </vt:lpstr>
      <vt:lpstr>Презентация PowerPoint</vt:lpstr>
      <vt:lpstr>Размножение  –это воспроизведение себе подобных</vt:lpstr>
      <vt:lpstr>Характеристика  бесполого размножения</vt:lpstr>
      <vt:lpstr>Формы бесполого размножения</vt:lpstr>
      <vt:lpstr>Вегетативное размножение </vt:lpstr>
      <vt:lpstr>Особенности полового размножения</vt:lpstr>
      <vt:lpstr>Презентация PowerPoint</vt:lpstr>
      <vt:lpstr>Пестик (женская часть цветка)</vt:lpstr>
      <vt:lpstr>Тычинка(мужская часть цветка)</vt:lpstr>
      <vt:lpstr>Презентация PowerPoint</vt:lpstr>
      <vt:lpstr>Размножение,  рост и развитие организма</vt:lpstr>
      <vt:lpstr>1.Жизненное свойство, связанное с увеличением численности организмов и их расселением, называется</vt:lpstr>
      <vt:lpstr>2.Размножение - это</vt:lpstr>
      <vt:lpstr>3.Из перечисленных способов размножения к половому относится</vt:lpstr>
      <vt:lpstr>4.Дочерний организм получает признаки обоих родителей при размножении</vt:lpstr>
      <vt:lpstr>5.Процесс образования первой клетки нового организма в результате полового размножения называют</vt:lpstr>
      <vt:lpstr>6.У цветковых растений мужские половые клетки образуются в</vt:lpstr>
      <vt:lpstr>7.Увеличение размеров и массы тела организмов - это проявление следующего жизненного свойства </vt:lpstr>
      <vt:lpstr>8.Воспроизведение новых особей, направленное на увеличение численности вида, называют</vt:lpstr>
      <vt:lpstr>9.Какой способ размножения является половым</vt:lpstr>
      <vt:lpstr>10.Установите последовательность  образования семени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Владимировна Головина</dc:creator>
  <cp:lastModifiedBy>Роман Белкин</cp:lastModifiedBy>
  <cp:revision>11</cp:revision>
  <dcterms:created xsi:type="dcterms:W3CDTF">2015-05-13T15:47:13Z</dcterms:created>
  <dcterms:modified xsi:type="dcterms:W3CDTF">2022-02-09T11:44:44Z</dcterms:modified>
</cp:coreProperties>
</file>