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40" r:id="rId4"/>
    <p:sldId id="325" r:id="rId5"/>
    <p:sldId id="341" r:id="rId6"/>
    <p:sldId id="326" r:id="rId7"/>
    <p:sldId id="342" r:id="rId8"/>
    <p:sldId id="260" r:id="rId9"/>
    <p:sldId id="343" r:id="rId10"/>
    <p:sldId id="344" r:id="rId11"/>
    <p:sldId id="261" r:id="rId12"/>
    <p:sldId id="262" r:id="rId13"/>
    <p:sldId id="327" r:id="rId14"/>
    <p:sldId id="345" r:id="rId15"/>
    <p:sldId id="264" r:id="rId16"/>
    <p:sldId id="329" r:id="rId17"/>
    <p:sldId id="330" r:id="rId18"/>
    <p:sldId id="317" r:id="rId19"/>
    <p:sldId id="333" r:id="rId20"/>
    <p:sldId id="328" r:id="rId21"/>
    <p:sldId id="332" r:id="rId22"/>
    <p:sldId id="334" r:id="rId23"/>
    <p:sldId id="331" r:id="rId24"/>
    <p:sldId id="335" r:id="rId25"/>
    <p:sldId id="337" r:id="rId26"/>
    <p:sldId id="338" r:id="rId27"/>
    <p:sldId id="346" r:id="rId28"/>
    <p:sldId id="339" r:id="rId29"/>
    <p:sldId id="268" r:id="rId30"/>
    <p:sldId id="277" r:id="rId31"/>
    <p:sldId id="258" r:id="rId3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86A0EA"/>
    <a:srgbClr val="71C2FF"/>
    <a:srgbClr val="CAE8AA"/>
    <a:srgbClr val="CC99FF"/>
    <a:srgbClr val="43CEFF"/>
    <a:srgbClr val="9954CC"/>
    <a:srgbClr val="CCCCFF"/>
    <a:srgbClr val="2E391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6" autoAdjust="0"/>
  </p:normalViewPr>
  <p:slideViewPr>
    <p:cSldViewPr>
      <p:cViewPr varScale="1">
        <p:scale>
          <a:sx n="99" d="100"/>
          <a:sy n="99" d="100"/>
        </p:scale>
        <p:origin x="970" y="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6699FF"/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  <p:pic>
        <p:nvPicPr>
          <p:cNvPr id="19" name="Picture 2" descr="http://k.foto.radikal.ru/0701/ad2d67637c35.jpg"/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86A0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476" r="1343" b="1592"/>
          <a:stretch/>
        </p:blipFill>
        <p:spPr bwMode="auto">
          <a:xfrm>
            <a:off x="-108520" y="-22820"/>
            <a:ext cx="9289033" cy="583264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6699FF"/>
                </a:solidFill>
                <a:latin typeface="Monotype Corsiva" pitchFamily="66" charset="0"/>
              </a:rPr>
              <a:t>Никифорова Н.В.</a:t>
            </a:r>
          </a:p>
        </p:txBody>
      </p:sp>
    </p:spTree>
    <p:extLst>
      <p:ext uri="{BB962C8B-B14F-4D97-AF65-F5344CB8AC3E}">
        <p14:creationId xmlns:p14="http://schemas.microsoft.com/office/powerpoint/2010/main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6/03/24/5134.jpg" TargetMode="External"/><Relationship Id="rId13" Type="http://schemas.openxmlformats.org/officeDocument/2006/relationships/hyperlink" Target="http://umelyeruki.com/wp-dimamus/wp-content/uploads/2016/04/plita.jpg" TargetMode="External"/><Relationship Id="rId18" Type="http://schemas.openxmlformats.org/officeDocument/2006/relationships/hyperlink" Target="https://ds04.infourok.ru/uploads/ex/0a07/0004b16e-108f7721/hello_html_3129628c.jpg" TargetMode="External"/><Relationship Id="rId26" Type="http://schemas.openxmlformats.org/officeDocument/2006/relationships/hyperlink" Target="http://bezopasnost-detej.ru/images/2013/87-1-kartinki-bezopasnost-detej.jpg" TargetMode="External"/><Relationship Id="rId3" Type="http://schemas.openxmlformats.org/officeDocument/2006/relationships/hyperlink" Target="https://radikal.ru/lfp/k.foto.radikal.ru/0701/ad2d67637c35.jpg/htm" TargetMode="External"/><Relationship Id="rId21" Type="http://schemas.openxmlformats.org/officeDocument/2006/relationships/hyperlink" Target="http://opotencii.ru/wp-content/uploads/2016/06/d81684937a.jpg" TargetMode="External"/><Relationship Id="rId7" Type="http://schemas.openxmlformats.org/officeDocument/2006/relationships/hyperlink" Target="http://www.mediasova.ru/upload/iblock/aaa/aaa64a6e47637d10939ff22378171eac.jpg" TargetMode="External"/><Relationship Id="rId12" Type="http://schemas.openxmlformats.org/officeDocument/2006/relationships/hyperlink" Target="https://podrastu.ru/wp-content/uploads/2016/08/elektropribory-768x407.jpg" TargetMode="External"/><Relationship Id="rId17" Type="http://schemas.openxmlformats.org/officeDocument/2006/relationships/hyperlink" Target="http://lmilitsyna.ucoz.net/_tbkp/4.jpg" TargetMode="External"/><Relationship Id="rId25" Type="http://schemas.openxmlformats.org/officeDocument/2006/relationships/hyperlink" Target="https://ds04.infourok.ru/uploads/ex/0201/000ebb88-b501cc5f/hello_html_m70cfc489.jpg" TargetMode="External"/><Relationship Id="rId2" Type="http://schemas.openxmlformats.org/officeDocument/2006/relationships/hyperlink" Target="https://www.superkid.pl/uploads/generator-gier/krzyzowka-klasyczna/projekty-obrazki/lato-2.jpg" TargetMode="External"/><Relationship Id="rId16" Type="http://schemas.openxmlformats.org/officeDocument/2006/relationships/hyperlink" Target="http://lmilitsyna.ucoz.net/_tbkp/1.jpg" TargetMode="External"/><Relationship Id="rId20" Type="http://schemas.openxmlformats.org/officeDocument/2006/relationships/hyperlink" Target="http://lmilitsyna.ucoz.net/_tbkp/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onom38.ru/upload/iblock/e29/e29498213ead9026f6412975ab363def.jpg" TargetMode="External"/><Relationship Id="rId11" Type="http://schemas.openxmlformats.org/officeDocument/2006/relationships/hyperlink" Target="https://pandia.ru/text/79/087/images/image003_109.gif" TargetMode="External"/><Relationship Id="rId24" Type="http://schemas.openxmlformats.org/officeDocument/2006/relationships/hyperlink" Target="http://edu-toys.ru/pic/c463ef1b9c8a823a731255185e0020c2.jpg" TargetMode="External"/><Relationship Id="rId5" Type="http://schemas.openxmlformats.org/officeDocument/2006/relationships/hyperlink" Target="https://e-tehno.by/image/cache/data/prd/789730/0-960x720.jpg" TargetMode="External"/><Relationship Id="rId15" Type="http://schemas.openxmlformats.org/officeDocument/2006/relationships/hyperlink" Target="http://itd3.mycdn.me/image?id=848799206356&amp;t=20&amp;plc=WEB&amp;tkn=*ECAV3t0b3RUtkYsctjHSqE_Z60A" TargetMode="External"/><Relationship Id="rId23" Type="http://schemas.openxmlformats.org/officeDocument/2006/relationships/hyperlink" Target="http://akademujuta.ru/images/catalog/ostekenie/balkonilodjia.jpg" TargetMode="External"/><Relationship Id="rId28" Type="http://schemas.openxmlformats.org/officeDocument/2006/relationships/image" Target="../media/image36.png"/><Relationship Id="rId10" Type="http://schemas.openxmlformats.org/officeDocument/2006/relationships/hyperlink" Target="https://avatars.mds.yandex.net/get-marketpic/203634/market_uZ192k9xpD8pDXfViGLc-w/orig" TargetMode="External"/><Relationship Id="rId19" Type="http://schemas.openxmlformats.org/officeDocument/2006/relationships/hyperlink" Target="http://yuzha.ru/userfiles/news/images/6/pamyatka_po_by'tovomu_gazu_&#8470;2.jpg" TargetMode="External"/><Relationship Id="rId4" Type="http://schemas.openxmlformats.org/officeDocument/2006/relationships/hyperlink" Target="http://cl.rushkolnik.ru/tw_files2/urls_52/62/d-61004/61004_html_8a5d28d.jpg" TargetMode="External"/><Relationship Id="rId9" Type="http://schemas.openxmlformats.org/officeDocument/2006/relationships/hyperlink" Target="https://ozon-st.cdn.ngenix.net/multimedia/audio_cd_covers/1010881161.jpg" TargetMode="External"/><Relationship Id="rId14" Type="http://schemas.openxmlformats.org/officeDocument/2006/relationships/hyperlink" Target="http://www.zhabinka.by/wp-content/uploads/2015/09/img4.jpg" TargetMode="External"/><Relationship Id="rId22" Type="http://schemas.openxmlformats.org/officeDocument/2006/relationships/hyperlink" Target="http://ubirai.ru/wp-content/uploads/2015/10/uborkbezxim1.jpg" TargetMode="External"/><Relationship Id="rId27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кумент 5">
            <a:hlinkClick r:id="rId2" action="ppaction://hlinksldjump" highlightClick="1"/>
          </p:cNvPr>
          <p:cNvSpPr/>
          <p:nvPr/>
        </p:nvSpPr>
        <p:spPr>
          <a:xfrm>
            <a:off x="251520" y="206456"/>
            <a:ext cx="504056" cy="576064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99FF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 b="22498"/>
          <a:stretch/>
        </p:blipFill>
        <p:spPr bwMode="auto">
          <a:xfrm>
            <a:off x="1427862" y="206456"/>
            <a:ext cx="7023100" cy="9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6EC437-DA2B-4525-B3D7-13F55CDF8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75" y="745204"/>
            <a:ext cx="7943776" cy="1390008"/>
          </a:xfrm>
          <a:prstGeom prst="rect">
            <a:avLst/>
          </a:prstGeom>
        </p:spPr>
      </p:pic>
      <p:pic>
        <p:nvPicPr>
          <p:cNvPr id="2" name="Picture 2" descr="http://cl.rushkolnik.ru/tw_files2/urls_52/62/d-61004/61004_html_8a5d28d.jpg">
            <a:extLst>
              <a:ext uri="{FF2B5EF4-FFF2-40B4-BE49-F238E27FC236}">
                <a16:creationId xmlns:a16="http://schemas.microsoft.com/office/drawing/2014/main" xmlns="" id="{38286254-397D-4E34-AD1C-23055666E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555776" y="2281436"/>
            <a:ext cx="3752760" cy="25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8736D227-5133-4D95-B8B3-8D1E562A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760" y="-27139"/>
            <a:ext cx="4032448" cy="436367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                 </a:t>
            </a:r>
            <a:r>
              <a:rPr lang="ru-RU" altLang="ru-RU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Вспомните правила.</a:t>
            </a:r>
            <a:endParaRPr lang="ru-RU" altLang="ru-RU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6FC15C9-5402-428A-9BF9-C79F5D8D1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" r="1"/>
          <a:stretch/>
        </p:blipFill>
        <p:spPr bwMode="auto">
          <a:xfrm>
            <a:off x="491395" y="773411"/>
            <a:ext cx="2004264" cy="1993481"/>
          </a:xfrm>
          <a:prstGeom prst="ellipse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84EFC323-D878-4132-AE35-76D457A1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3846" y="799894"/>
            <a:ext cx="2043928" cy="1979042"/>
          </a:xfrm>
          <a:prstGeom prst="ellipse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0121A75A-C3BE-488D-BF0C-D7693428E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1" r="5821"/>
          <a:stretch/>
        </p:blipFill>
        <p:spPr bwMode="auto">
          <a:xfrm>
            <a:off x="6084168" y="768018"/>
            <a:ext cx="1916832" cy="1979042"/>
          </a:xfrm>
          <a:prstGeom prst="ellipse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0869C5C2-16B6-4C9C-8983-867FC74CE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29B4EDAD-B8E6-40D7-AC3A-B4EC6C1B5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AE64342-9228-4899-A096-148DEBD57C8D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1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266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8736D227-5133-4D95-B8B3-8D1E562A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760" y="-27139"/>
            <a:ext cx="4032448" cy="436367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                 </a:t>
            </a:r>
            <a:r>
              <a:rPr lang="ru-RU" altLang="ru-RU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Вспомните правила.</a:t>
            </a:r>
            <a:endParaRPr lang="ru-RU" altLang="ru-RU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51D2F703-62BC-4B50-BBF1-BBA8EA83C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4132596"/>
            <a:ext cx="6597352" cy="808993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ru-RU" altLang="ru-RU" sz="2600" b="1" dirty="0">
                <a:latin typeface="Comic Sans MS" panose="030F0702030302020204" pitchFamily="66" charset="0"/>
              </a:rPr>
              <a:t>Придумайте ещё 2-3 свои правила</a:t>
            </a:r>
          </a:p>
          <a:p>
            <a:pPr algn="ctr">
              <a:buFontTx/>
              <a:buNone/>
            </a:pPr>
            <a:r>
              <a:rPr lang="ru-RU" altLang="ru-RU" sz="2600" b="1" dirty="0">
                <a:latin typeface="Comic Sans MS" panose="030F0702030302020204" pitchFamily="66" charset="0"/>
              </a:rPr>
              <a:t> обращения с электроприборами.</a:t>
            </a:r>
          </a:p>
          <a:p>
            <a:endParaRPr lang="ru-RU" altLang="ru-RU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6FC15C9-5402-428A-9BF9-C79F5D8D1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" r="1"/>
          <a:stretch/>
        </p:blipFill>
        <p:spPr bwMode="auto">
          <a:xfrm>
            <a:off x="491395" y="773411"/>
            <a:ext cx="2004264" cy="1993481"/>
          </a:xfrm>
          <a:prstGeom prst="ellipse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84EFC323-D878-4132-AE35-76D457A1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3846" y="799894"/>
            <a:ext cx="2043928" cy="1979042"/>
          </a:xfrm>
          <a:prstGeom prst="ellipse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0121A75A-C3BE-488D-BF0C-D7693428E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1" r="5821"/>
          <a:stretch/>
        </p:blipFill>
        <p:spPr bwMode="auto">
          <a:xfrm>
            <a:off x="6084168" y="768018"/>
            <a:ext cx="1916832" cy="1979042"/>
          </a:xfrm>
          <a:prstGeom prst="ellipse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DE2FCA-C12F-4170-B2B3-49B59C4CD5DA}"/>
              </a:ext>
            </a:extLst>
          </p:cNvPr>
          <p:cNvSpPr/>
          <p:nvPr/>
        </p:nvSpPr>
        <p:spPr>
          <a:xfrm>
            <a:off x="9586" y="2726631"/>
            <a:ext cx="3194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берись за электроприборы мокрыми руками 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6980FC-C9B6-421E-A1AF-073AD055F391}"/>
              </a:ext>
            </a:extLst>
          </p:cNvPr>
          <p:cNvSpPr/>
          <p:nvPr/>
        </p:nvSpPr>
        <p:spPr>
          <a:xfrm>
            <a:off x="2960948" y="2778936"/>
            <a:ext cx="2934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прикасайся к оголённым проводам!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6EE52E-57F8-466E-96B0-96112D935A6E}"/>
              </a:ext>
            </a:extLst>
          </p:cNvPr>
          <p:cNvSpPr txBox="1"/>
          <p:nvPr/>
        </p:nvSpPr>
        <p:spPr>
          <a:xfrm>
            <a:off x="6076918" y="2762332"/>
            <a:ext cx="2762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выключай вилку из розетки, дёргая за шнур.</a:t>
            </a:r>
          </a:p>
        </p:txBody>
      </p:sp>
      <p:pic>
        <p:nvPicPr>
          <p:cNvPr id="22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0869C5C2-16B6-4C9C-8983-867FC74CE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29B4EDAD-B8E6-40D7-AC3A-B4EC6C1B5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AE64342-9228-4899-A096-148DEBD57C8D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3" grpId="0"/>
      <p:bldP spid="4" grpId="0"/>
      <p:bldP spid="21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>
            <a:extLst>
              <a:ext uri="{FF2B5EF4-FFF2-40B4-BE49-F238E27FC236}">
                <a16:creationId xmlns:a16="http://schemas.microsoft.com/office/drawing/2014/main" xmlns="" id="{070089A4-29FA-4EFB-859B-DC00DB78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537229"/>
            <a:ext cx="4824536" cy="30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74D4AB63-8FDB-4A8D-80D3-4825D923C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6995" y="0"/>
            <a:ext cx="6858000" cy="95250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Помните!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69642C71-6027-447E-BFBB-F2B480E7B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309" y="605895"/>
            <a:ext cx="7589382" cy="96043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xmlns="" id="{CBF28AB2-3A02-4BB1-ABC2-6D1EC7C12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87" y="4569111"/>
            <a:ext cx="7259696" cy="9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667" dirty="0">
                <a:latin typeface="Comic Sans MS" panose="030F0702030302020204" pitchFamily="66" charset="0"/>
              </a:rPr>
              <a:t>Уходя из дома и даже из комнаты, обязательно выключайте электроприборы.</a:t>
            </a:r>
          </a:p>
        </p:txBody>
      </p:sp>
      <p:pic>
        <p:nvPicPr>
          <p:cNvPr id="6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E28E203B-012C-4522-9A0C-2B7DA36A1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75107DCD-760A-46FB-873C-E06D86F73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F5936D8-D02C-4634-980B-4043D9744BE2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720" y="121196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Отгадайте загадку: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053617" y="838104"/>
            <a:ext cx="4238463" cy="3747588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Четыре синих солнца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У бабушки на кухне,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Четыре синих солнца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Горели и потухли.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Поспели щи, шипят блины.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До завтра солнца не нужны.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54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720" y="121196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Отгадайте загадку: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053617" y="838104"/>
            <a:ext cx="4238463" cy="3747588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Четыре синих солнца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У бабушки на кухне,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Четыре синих солнца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Горели и потухли.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Поспели щи, шипят блины.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До завтра солнца не нужны.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21866" y="1543354"/>
            <a:ext cx="1958446" cy="2824433"/>
          </a:xfrm>
          <a:prstGeom prst="rect">
            <a:avLst/>
          </a:prstGeom>
          <a:noFill/>
          <a:ln w="28575">
            <a:solidFill>
              <a:srgbClr val="66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2580" y="4799857"/>
            <a:ext cx="4273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газовая плита</a:t>
            </a:r>
          </a:p>
        </p:txBody>
      </p:sp>
      <p:pic>
        <p:nvPicPr>
          <p:cNvPr id="1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44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152" grpId="0"/>
      <p:bldP spid="7" grpId="0" animBg="1"/>
      <p:bldP spid="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C2C94530-0FC0-41BC-83DC-C7212B189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6726" y="-41714"/>
            <a:ext cx="6858000" cy="9525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Газ может быть очень опасным. </a:t>
            </a:r>
          </a:p>
        </p:txBody>
      </p:sp>
      <p:pic>
        <p:nvPicPr>
          <p:cNvPr id="17412" name="Picture 4" descr="12">
            <a:extLst>
              <a:ext uri="{FF2B5EF4-FFF2-40B4-BE49-F238E27FC236}">
                <a16:creationId xmlns:a16="http://schemas.microsoft.com/office/drawing/2014/main" xmlns="" id="{B167031A-B2DE-47BE-9330-C1AF5C7B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795952"/>
            <a:ext cx="4536502" cy="2952328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0C762073-F327-40FD-B6D9-03D42D25D925}"/>
              </a:ext>
            </a:extLst>
          </p:cNvPr>
          <p:cNvCxnSpPr>
            <a:cxnSpLocks/>
          </p:cNvCxnSpPr>
          <p:nvPr/>
        </p:nvCxnSpPr>
        <p:spPr>
          <a:xfrm flipH="1">
            <a:off x="1259632" y="2562991"/>
            <a:ext cx="809803" cy="83413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B0AB09B4-9EEA-435D-B975-9B43182E2D64}"/>
              </a:ext>
            </a:extLst>
          </p:cNvPr>
          <p:cNvCxnSpPr>
            <a:cxnSpLocks/>
          </p:cNvCxnSpPr>
          <p:nvPr/>
        </p:nvCxnSpPr>
        <p:spPr>
          <a:xfrm>
            <a:off x="4471385" y="3888342"/>
            <a:ext cx="0" cy="76935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76F4C1B8-AAD5-43A5-BC41-A07073BFD2E5}"/>
              </a:ext>
            </a:extLst>
          </p:cNvPr>
          <p:cNvCxnSpPr>
            <a:cxnSpLocks/>
          </p:cNvCxnSpPr>
          <p:nvPr/>
        </p:nvCxnSpPr>
        <p:spPr>
          <a:xfrm>
            <a:off x="6840250" y="2616407"/>
            <a:ext cx="792088" cy="78072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64A0D97-36D3-4540-9294-8EEE3B642808}"/>
              </a:ext>
            </a:extLst>
          </p:cNvPr>
          <p:cNvSpPr/>
          <p:nvPr/>
        </p:nvSpPr>
        <p:spPr>
          <a:xfrm>
            <a:off x="2671190" y="4618791"/>
            <a:ext cx="3600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Скопившись на кухне, газ может взорваться.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55B2A55-1C9B-4AE6-9C50-7B1BA3831E79}"/>
              </a:ext>
            </a:extLst>
          </p:cNvPr>
          <p:cNvSpPr/>
          <p:nvPr/>
        </p:nvSpPr>
        <p:spPr>
          <a:xfrm>
            <a:off x="18273" y="3754695"/>
            <a:ext cx="2825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Газом можно отравиться.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B77C4D0-E0E2-4663-92DD-332A17FC1A5E}"/>
              </a:ext>
            </a:extLst>
          </p:cNvPr>
          <p:cNvSpPr/>
          <p:nvPr/>
        </p:nvSpPr>
        <p:spPr>
          <a:xfrm>
            <a:off x="5941111" y="3826703"/>
            <a:ext cx="318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Газ может стать причиной пожара.</a:t>
            </a:r>
          </a:p>
        </p:txBody>
      </p:sp>
      <p:sp>
        <p:nvSpPr>
          <p:cNvPr id="18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C7A0ED2-2A6A-4236-B877-7FE0D0BD7C81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6" grpId="0"/>
      <p:bldP spid="12" grpId="0"/>
      <p:bldP spid="13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83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58"/>
          <a:stretch/>
        </p:blipFill>
        <p:spPr>
          <a:xfrm>
            <a:off x="1264533" y="1139651"/>
            <a:ext cx="6173841" cy="4234367"/>
          </a:xfrm>
          <a:prstGeom prst="rect">
            <a:avLst/>
          </a:prstGeom>
          <a:ln w="28575">
            <a:solidFill>
              <a:srgbClr val="6699FF"/>
            </a:solidFill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FCB50DC-5106-4506-84F2-E51F494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87151"/>
            <a:ext cx="6858000" cy="9525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Правила обращения с газовой плитой.</a:t>
            </a:r>
          </a:p>
        </p:txBody>
      </p:sp>
    </p:spTree>
    <p:extLst>
      <p:ext uri="{BB962C8B-B14F-4D97-AF65-F5344CB8AC3E}">
        <p14:creationId xmlns:p14="http://schemas.microsoft.com/office/powerpoint/2010/main" val="20964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83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532" y="1156425"/>
            <a:ext cx="6224317" cy="4217593"/>
          </a:xfrm>
          <a:prstGeom prst="rect">
            <a:avLst/>
          </a:prstGeom>
          <a:ln w="28575">
            <a:solidFill>
              <a:srgbClr val="6699FF"/>
            </a:solidFill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FCB50DC-5106-4506-84F2-E51F494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87151"/>
            <a:ext cx="6858000" cy="9525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Правила обращения с газовой плитой.</a:t>
            </a:r>
          </a:p>
        </p:txBody>
      </p:sp>
    </p:spTree>
    <p:extLst>
      <p:ext uri="{BB962C8B-B14F-4D97-AF65-F5344CB8AC3E}">
        <p14:creationId xmlns:p14="http://schemas.microsoft.com/office/powerpoint/2010/main" val="17936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83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43001" y="1172098"/>
            <a:ext cx="6525344" cy="4201920"/>
          </a:xfrm>
          <a:prstGeom prst="rect">
            <a:avLst/>
          </a:prstGeom>
          <a:ln w="28575">
            <a:solidFill>
              <a:srgbClr val="6699FF"/>
            </a:solidFill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FCB50DC-5106-4506-84F2-E51F494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87151"/>
            <a:ext cx="6858000" cy="9525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Правила обращения с газовой плитой.</a:t>
            </a:r>
          </a:p>
        </p:txBody>
      </p:sp>
    </p:spTree>
    <p:extLst>
      <p:ext uri="{BB962C8B-B14F-4D97-AF65-F5344CB8AC3E}">
        <p14:creationId xmlns:p14="http://schemas.microsoft.com/office/powerpoint/2010/main" val="25813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83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43001" y="1172098"/>
            <a:ext cx="6525344" cy="4201920"/>
          </a:xfrm>
          <a:prstGeom prst="rect">
            <a:avLst/>
          </a:prstGeom>
          <a:ln w="28575">
            <a:solidFill>
              <a:srgbClr val="6699FF"/>
            </a:solidFill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FCB50DC-5106-4506-84F2-E51F494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87151"/>
            <a:ext cx="6858000" cy="9525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Правила обращения с газовой плитой.</a:t>
            </a:r>
          </a:p>
        </p:txBody>
      </p:sp>
    </p:spTree>
    <p:extLst>
      <p:ext uri="{BB962C8B-B14F-4D97-AF65-F5344CB8AC3E}">
        <p14:creationId xmlns:p14="http://schemas.microsoft.com/office/powerpoint/2010/main" val="22535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720" y="121196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Отгадайте загадки:</a:t>
            </a:r>
          </a:p>
        </p:txBody>
      </p:sp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21379" y="838105"/>
            <a:ext cx="4206605" cy="2369522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Смотрите: мы раскрыли пасть,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В неё бумагу можно класть.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Бумага в нашей пасти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Разделится на части.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ая прямоугольная выноска 6">
            <a:extLst>
              <a:ext uri="{FF2B5EF4-FFF2-40B4-BE49-F238E27FC236}">
                <a16:creationId xmlns:a16="http://schemas.microsoft.com/office/drawing/2014/main" xmlns="" id="{DBB82539-18AA-4EB8-B7F6-4324BA7BDE90}"/>
              </a:ext>
            </a:extLst>
          </p:cNvPr>
          <p:cNvSpPr/>
          <p:nvPr/>
        </p:nvSpPr>
        <p:spPr>
          <a:xfrm>
            <a:off x="4572000" y="871887"/>
            <a:ext cx="4304865" cy="2369522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Если хорошо заточен,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Всё легко он режет очень –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Хлеб, картошку,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свёклу, мясо,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Рыбу, яблоки и масло.</a:t>
            </a:r>
          </a:p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152" grpId="0"/>
      <p:bldP spid="7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58426" y="625252"/>
            <a:ext cx="7852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292929"/>
                </a:solidFill>
                <a:latin typeface="Comic Sans MS" panose="030F0702030302020204" pitchFamily="66" charset="0"/>
              </a:rPr>
              <a:t>При запахе газа в квартире 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НЕЛЬЗЯ</a:t>
            </a:r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83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4" t="16519" r="375" b="15685"/>
          <a:stretch/>
        </p:blipFill>
        <p:spPr>
          <a:xfrm>
            <a:off x="2280251" y="1201316"/>
            <a:ext cx="4235965" cy="4188570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FCB50DC-5106-4506-84F2-E51F494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6726" y="-41714"/>
            <a:ext cx="6858000" cy="810982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10284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1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58426" y="625252"/>
            <a:ext cx="78525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292929"/>
                </a:solidFill>
                <a:latin typeface="Comic Sans MS" panose="030F0702030302020204" pitchFamily="66" charset="0"/>
              </a:rPr>
              <a:t>При запахе газа в квартире 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НЕОБХОДИМО</a:t>
            </a:r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83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FCB50DC-5106-4506-84F2-E51F494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6726" y="-41714"/>
            <a:ext cx="6858000" cy="810982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Помните!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E84CD090-2B9B-471F-AFDB-451668CC0C11}"/>
              </a:ext>
            </a:extLst>
          </p:cNvPr>
          <p:cNvSpPr txBox="1">
            <a:spLocks noChangeArrowheads="1"/>
          </p:cNvSpPr>
          <p:nvPr/>
        </p:nvSpPr>
        <p:spPr>
          <a:xfrm>
            <a:off x="306285" y="1584214"/>
            <a:ext cx="6858000" cy="54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800" b="1" dirty="0">
                <a:latin typeface="Comic Sans MS" panose="030F0702030302020204" pitchFamily="66" charset="0"/>
              </a:rPr>
              <a:t>1. Сообщить взрослым.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656A3050-A2F6-44A4-BC6B-3B6E57952E5A}"/>
              </a:ext>
            </a:extLst>
          </p:cNvPr>
          <p:cNvSpPr txBox="1">
            <a:spLocks noChangeArrowheads="1"/>
          </p:cNvSpPr>
          <p:nvPr/>
        </p:nvSpPr>
        <p:spPr>
          <a:xfrm>
            <a:off x="223453" y="2095080"/>
            <a:ext cx="8640960" cy="541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800" b="1" dirty="0">
                <a:latin typeface="Comic Sans MS" panose="030F0702030302020204" pitchFamily="66" charset="0"/>
              </a:rPr>
              <a:t>2. Если взрослых нет дома, выключи конфорки, перекрой газовый кран.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DFE29857-81BC-41D7-86BA-25C59AC9C96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3036507"/>
            <a:ext cx="8640960" cy="541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800" b="1" dirty="0">
                <a:latin typeface="Comic Sans MS" panose="030F0702030302020204" pitchFamily="66" charset="0"/>
              </a:rPr>
              <a:t>3. Не включай свет и электроприборы.</a:t>
            </a:r>
          </a:p>
          <a:p>
            <a:pPr algn="ctr">
              <a:buFontTx/>
              <a:buNone/>
            </a:pPr>
            <a:r>
              <a:rPr lang="ru-RU" altLang="ru-RU" sz="2800" b="1" dirty="0">
                <a:latin typeface="Comic Sans MS" panose="030F0702030302020204" pitchFamily="66" charset="0"/>
              </a:rPr>
              <a:t>Не зажигай спички и свечи.</a:t>
            </a:r>
          </a:p>
          <a:p>
            <a:pPr algn="ctr">
              <a:buFontTx/>
              <a:buNone/>
            </a:pPr>
            <a:endParaRPr lang="ru-RU" alt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705AB9D0-D1DA-4048-8D6C-1CE9F3658538}"/>
              </a:ext>
            </a:extLst>
          </p:cNvPr>
          <p:cNvSpPr txBox="1">
            <a:spLocks noChangeArrowheads="1"/>
          </p:cNvSpPr>
          <p:nvPr/>
        </p:nvSpPr>
        <p:spPr>
          <a:xfrm>
            <a:off x="143259" y="4044355"/>
            <a:ext cx="8640960" cy="541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800" b="1" dirty="0">
                <a:latin typeface="Comic Sans MS" panose="030F0702030302020204" pitchFamily="66" charset="0"/>
              </a:rPr>
              <a:t>4. Открой окно на кухне, окно </a:t>
            </a:r>
          </a:p>
          <a:p>
            <a:pPr algn="ctr">
              <a:buFontTx/>
              <a:buNone/>
            </a:pPr>
            <a:r>
              <a:rPr lang="ru-RU" altLang="ru-RU" sz="2800" b="1" dirty="0">
                <a:latin typeface="Comic Sans MS" panose="030F0702030302020204" pitchFamily="66" charset="0"/>
              </a:rPr>
              <a:t>в комнате и балконную дверь.</a:t>
            </a:r>
          </a:p>
          <a:p>
            <a:pPr algn="ctr">
              <a:buFontTx/>
              <a:buNone/>
            </a:pPr>
            <a:endParaRPr lang="ru-RU" alt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1" grpId="0" animBg="1"/>
      <p:bldP spid="9" grpId="0"/>
      <p:bldP spid="8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83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533" y="1214599"/>
            <a:ext cx="6647258" cy="3153188"/>
          </a:xfrm>
          <a:prstGeom prst="rect">
            <a:avLst/>
          </a:prstGeom>
          <a:ln w="28575">
            <a:solidFill>
              <a:srgbClr val="6699FF"/>
            </a:solidFill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FCB50DC-5106-4506-84F2-E51F494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87151"/>
            <a:ext cx="6858000" cy="952500"/>
          </a:xfrm>
        </p:spPr>
        <p:txBody>
          <a:bodyPr>
            <a:normAutofit/>
          </a:bodyPr>
          <a:lstStyle/>
          <a:p>
            <a:r>
              <a:rPr lang="ru-RU" alt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 запахе газа!</a:t>
            </a:r>
          </a:p>
        </p:txBody>
      </p:sp>
    </p:spTree>
    <p:extLst>
      <p:ext uri="{BB962C8B-B14F-4D97-AF65-F5344CB8AC3E}">
        <p14:creationId xmlns:p14="http://schemas.microsoft.com/office/powerpoint/2010/main" val="42353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58426" y="625252"/>
            <a:ext cx="785253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292929"/>
                </a:solidFill>
                <a:latin typeface="Comic Sans MS" panose="030F0702030302020204" pitchFamily="66" charset="0"/>
              </a:rPr>
              <a:t>Выключай в квартире газ – </a:t>
            </a:r>
          </a:p>
          <a:p>
            <a:pPr algn="ctr"/>
            <a:r>
              <a:rPr lang="ru-RU" altLang="ru-RU" sz="2800" b="1" dirty="0">
                <a:solidFill>
                  <a:srgbClr val="292929"/>
                </a:solidFill>
                <a:latin typeface="Comic Sans MS" panose="030F0702030302020204" pitchFamily="66" charset="0"/>
              </a:rPr>
              <a:t>За газом нужен глаз да глаз.</a:t>
            </a:r>
          </a:p>
          <a:p>
            <a:pPr algn="ctr"/>
            <a:r>
              <a:rPr lang="ru-RU" altLang="ru-RU" sz="2800" b="1" dirty="0">
                <a:solidFill>
                  <a:srgbClr val="292929"/>
                </a:solidFill>
                <a:latin typeface="Comic Sans MS" panose="030F0702030302020204" pitchFamily="66" charset="0"/>
              </a:rPr>
              <a:t>Запах чувствуя в квартире</a:t>
            </a:r>
          </a:p>
          <a:p>
            <a:pPr algn="ctr"/>
            <a:r>
              <a:rPr lang="ru-RU" altLang="ru-RU" sz="2800" b="1" dirty="0">
                <a:solidFill>
                  <a:srgbClr val="292929"/>
                </a:solidFill>
                <a:latin typeface="Comic Sans MS" panose="030F0702030302020204" pitchFamily="66" charset="0"/>
              </a:rPr>
              <a:t> Звоните срочно</a:t>
            </a:r>
            <a:r>
              <a:rPr lang="ru-RU" alt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04</a:t>
            </a:r>
            <a:r>
              <a:rPr lang="ru-RU" altLang="ru-RU" sz="2800" b="1" dirty="0">
                <a:solidFill>
                  <a:srgbClr val="333399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83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100" y="2587118"/>
            <a:ext cx="4705172" cy="2940732"/>
          </a:xfrm>
          <a:prstGeom prst="rect">
            <a:avLst/>
          </a:prstGeom>
          <a:ln w="28575">
            <a:solidFill>
              <a:srgbClr val="6699FF"/>
            </a:solidFill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FCB50DC-5106-4506-84F2-E51F494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6726" y="-41714"/>
            <a:ext cx="6858000" cy="9525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27121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1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80887" y="646823"/>
            <a:ext cx="4749678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Если не больны вы,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В таблетках – только вред!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Глотать их без причины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Нужды, поверьте, нет!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Ведь отравиться можно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И даже умереть!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Так будьте осторожней 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Зачем же  вам болеть?</a:t>
            </a:r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83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FCB50DC-5106-4506-84F2-E51F494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6726" y="-41714"/>
            <a:ext cx="6858000" cy="9525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Помните!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BC3D02A-A024-45AC-BCBF-7B819970E770}"/>
              </a:ext>
            </a:extLst>
          </p:cNvPr>
          <p:cNvGrpSpPr/>
          <p:nvPr/>
        </p:nvGrpSpPr>
        <p:grpSpPr>
          <a:xfrm>
            <a:off x="3209044" y="3841544"/>
            <a:ext cx="2725912" cy="1657914"/>
            <a:chOff x="3209044" y="3841544"/>
            <a:chExt cx="2725912" cy="165791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9044" y="3841544"/>
              <a:ext cx="2725912" cy="1657914"/>
            </a:xfrm>
            <a:prstGeom prst="rect">
              <a:avLst/>
            </a:prstGeom>
            <a:ln w="28575">
              <a:solidFill>
                <a:srgbClr val="6699FF"/>
              </a:solidFill>
            </a:ln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866EF2A6-9F5F-4F8C-96B9-BB30093D2439}"/>
                </a:ext>
              </a:extLst>
            </p:cNvPr>
            <p:cNvCxnSpPr/>
            <p:nvPr/>
          </p:nvCxnSpPr>
          <p:spPr>
            <a:xfrm flipH="1">
              <a:off x="3209044" y="3841544"/>
              <a:ext cx="2725912" cy="16579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1116803E-BD2A-40EA-9B4C-56B62ADDD6B6}"/>
                </a:ext>
              </a:extLst>
            </p:cNvPr>
            <p:cNvCxnSpPr/>
            <p:nvPr/>
          </p:nvCxnSpPr>
          <p:spPr>
            <a:xfrm>
              <a:off x="3209044" y="3841544"/>
              <a:ext cx="2725912" cy="16579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3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1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80887" y="646823"/>
            <a:ext cx="4749678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Химикаты- это яд,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И не только для ребят.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Аккуратней надо быть,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Чтоб себя не отравить</a:t>
            </a:r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83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87" y="2353444"/>
            <a:ext cx="4629340" cy="3174405"/>
          </a:xfrm>
          <a:prstGeom prst="rect">
            <a:avLst/>
          </a:prstGeom>
          <a:ln w="28575">
            <a:solidFill>
              <a:srgbClr val="6699FF"/>
            </a:solidFill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FCB50DC-5106-4506-84F2-E51F494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6726" y="-41714"/>
            <a:ext cx="6858000" cy="9525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12152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1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720" y="121196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Отгадайте загадку: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053617" y="838104"/>
            <a:ext cx="4238463" cy="4179636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Я из дома на порог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Лишь один шагнул шажок,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Дверь закрылась за спиной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Нет пути передо мной.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Я и дома - и не дома,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Между небом и землей,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Отгадайте-ка, друзья,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Где же я?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5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720" y="121196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Отгадайте загадку: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053617" y="838104"/>
            <a:ext cx="4238463" cy="4179636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Я из дома на порог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Лишь один шагнул шажок,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Дверь закрылась за спиной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Нет пути передо мной.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Я и дома - и не дома,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Между небом и землей,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Отгадайте-ка, друзья,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Где же я?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4" r="41981"/>
          <a:stretch/>
        </p:blipFill>
        <p:spPr bwMode="auto">
          <a:xfrm>
            <a:off x="5448289" y="1521886"/>
            <a:ext cx="2016224" cy="2594190"/>
          </a:xfrm>
          <a:prstGeom prst="rect">
            <a:avLst/>
          </a:prstGeom>
          <a:noFill/>
          <a:ln w="28575">
            <a:solidFill>
              <a:srgbClr val="66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9745" y="4799857"/>
            <a:ext cx="3459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 балконе</a:t>
            </a:r>
          </a:p>
        </p:txBody>
      </p:sp>
      <p:pic>
        <p:nvPicPr>
          <p:cNvPr id="1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87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152" grpId="0"/>
      <p:bldP spid="7" grpId="0" animBg="1"/>
      <p:bldP spid="9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8736D227-5133-4D95-B8B3-8D1E562A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760" y="-27139"/>
            <a:ext cx="4032448" cy="436367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                 </a:t>
            </a:r>
            <a:r>
              <a:rPr lang="ru-RU" altLang="ru-RU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Вспомните правила.</a:t>
            </a:r>
            <a:endParaRPr lang="ru-RU" altLang="ru-RU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6FC15C9-5402-428A-9BF9-C79F5D8D1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455" y="905119"/>
            <a:ext cx="2818825" cy="223157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84EFC323-D878-4132-AE35-76D457A1F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3031" y="723353"/>
            <a:ext cx="1872208" cy="245681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0121A75A-C3BE-488D-BF0C-D7693428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990" y="836232"/>
            <a:ext cx="2836072" cy="223462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DE2FCA-C12F-4170-B2B3-49B59C4CD5DA}"/>
              </a:ext>
            </a:extLst>
          </p:cNvPr>
          <p:cNvSpPr/>
          <p:nvPr/>
        </p:nvSpPr>
        <p:spPr>
          <a:xfrm>
            <a:off x="244208" y="3223637"/>
            <a:ext cx="2934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свешивайся с балкона 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6980FC-C9B6-421E-A1AF-073AD055F391}"/>
              </a:ext>
            </a:extLst>
          </p:cNvPr>
          <p:cNvSpPr/>
          <p:nvPr/>
        </p:nvSpPr>
        <p:spPr>
          <a:xfrm>
            <a:off x="3104964" y="3223637"/>
            <a:ext cx="2934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выглядывай в открытое окно 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6EE52E-57F8-466E-96B0-96112D935A6E}"/>
              </a:ext>
            </a:extLst>
          </p:cNvPr>
          <p:cNvSpPr txBox="1"/>
          <p:nvPr/>
        </p:nvSpPr>
        <p:spPr>
          <a:xfrm>
            <a:off x="5815582" y="3223637"/>
            <a:ext cx="300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сиди на подоконнике!</a:t>
            </a:r>
          </a:p>
        </p:txBody>
      </p:sp>
      <p:pic>
        <p:nvPicPr>
          <p:cNvPr id="22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0869C5C2-16B6-4C9C-8983-867FC74CE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 t="15638" r="3602" b="7920"/>
          <a:stretch/>
        </p:blipFill>
        <p:spPr bwMode="auto">
          <a:xfrm rot="441831">
            <a:off x="5299822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29B4EDAD-B8E6-40D7-AC3A-B4EC6C1B5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/>
          <a:srcRect l="17043" r="15966"/>
          <a:stretch/>
        </p:blipFill>
        <p:spPr bwMode="auto">
          <a:xfrm>
            <a:off x="2049662" y="3511590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AE64342-9228-4899-A096-148DEBD57C8D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FA3BCB-97AC-4D8C-ACA3-8EE5BD0440B9}"/>
              </a:ext>
            </a:extLst>
          </p:cNvPr>
          <p:cNvSpPr txBox="1"/>
          <p:nvPr/>
        </p:nvSpPr>
        <p:spPr>
          <a:xfrm>
            <a:off x="221379" y="1663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2240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266" grpId="0"/>
      <p:bldP spid="3" grpId="0"/>
      <p:bldP spid="4" grpId="0"/>
      <p:bldP spid="21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7055F0DE-BB95-40F6-BC01-DD499F48C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750" y="-8691"/>
            <a:ext cx="5328593" cy="9525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Домашние опасности.</a:t>
            </a:r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xmlns="" id="{ECFA4E57-F83A-400C-BB81-88566DC33F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751" y="767923"/>
            <a:ext cx="312696" cy="5774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500" dirty="0"/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xmlns="" id="{5D648CA8-B9C2-44DC-8B7C-30C414F7A2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5273" y="775261"/>
            <a:ext cx="823479" cy="259363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500"/>
          </a:p>
        </p:txBody>
      </p:sp>
      <p:sp>
        <p:nvSpPr>
          <p:cNvPr id="25608" name="Line 8">
            <a:extLst>
              <a:ext uri="{FF2B5EF4-FFF2-40B4-BE49-F238E27FC236}">
                <a16:creationId xmlns:a16="http://schemas.microsoft.com/office/drawing/2014/main" xmlns="" id="{73514063-7644-4D49-8605-8E6B18A9B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3049" y="696793"/>
            <a:ext cx="288116" cy="71966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500"/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xmlns="" id="{39CF61A2-D9EC-4270-BAD5-0E77C2D771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0031" y="767923"/>
            <a:ext cx="1" cy="186246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500"/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xmlns="" id="{7BE7ACED-8C45-4FC8-A336-15B06A166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82" y="1345332"/>
            <a:ext cx="29893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Comic Sans MS" panose="030F0702030302020204" pitchFamily="66" charset="0"/>
              </a:rPr>
              <a:t>Острые, колющие</a:t>
            </a:r>
          </a:p>
          <a:p>
            <a:pPr algn="ctr"/>
            <a:r>
              <a:rPr lang="ru-RU" altLang="ru-RU" sz="2400" b="1" dirty="0">
                <a:latin typeface="Comic Sans MS" panose="030F0702030302020204" pitchFamily="66" charset="0"/>
              </a:rPr>
              <a:t>и режущие предметы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xmlns="" id="{11FF11A5-6561-447D-A632-5948BB7B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221" y="1310511"/>
            <a:ext cx="24865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latin typeface="Comic Sans MS" panose="030F0702030302020204" pitchFamily="66" charset="0"/>
              </a:rPr>
              <a:t>Лекарства и </a:t>
            </a:r>
          </a:p>
          <a:p>
            <a:pPr algn="ctr"/>
            <a:r>
              <a:rPr lang="ru-RU" altLang="ru-RU" sz="2400" b="1" dirty="0">
                <a:latin typeface="Comic Sans MS" panose="030F0702030302020204" pitchFamily="66" charset="0"/>
              </a:rPr>
              <a:t>бытовая химия</a:t>
            </a:r>
          </a:p>
        </p:txBody>
      </p:sp>
      <p:sp>
        <p:nvSpPr>
          <p:cNvPr id="25612" name="Text Box 12">
            <a:extLst>
              <a:ext uri="{FF2B5EF4-FFF2-40B4-BE49-F238E27FC236}">
                <a16:creationId xmlns:a16="http://schemas.microsoft.com/office/drawing/2014/main" xmlns="" id="{BDAD5888-3B7D-49C1-92C8-8B6A56714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858" y="2611979"/>
            <a:ext cx="660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Газ</a:t>
            </a: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xmlns="" id="{ABE428BA-8198-450E-B33F-CC5AF619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30" y="3305233"/>
            <a:ext cx="2436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Окно и балкон</a:t>
            </a:r>
          </a:p>
        </p:txBody>
      </p:sp>
      <p:sp>
        <p:nvSpPr>
          <p:cNvPr id="25614" name="Line 14">
            <a:extLst>
              <a:ext uri="{FF2B5EF4-FFF2-40B4-BE49-F238E27FC236}">
                <a16:creationId xmlns:a16="http://schemas.microsoft.com/office/drawing/2014/main" xmlns="" id="{88F647F6-CF01-4D06-8E77-A7BE666EB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4136" y="767924"/>
            <a:ext cx="904516" cy="259363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500"/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xmlns="" id="{6AA1E2D7-60AD-4236-90F5-BAC0F33E3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6" y="3352931"/>
            <a:ext cx="2714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Электроприборы</a:t>
            </a:r>
          </a:p>
        </p:txBody>
      </p:sp>
      <p:sp>
        <p:nvSpPr>
          <p:cNvPr id="14" name="Стрелка вправо с вырезом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7F2EE8C-2175-4040-9ADB-6383BBEC40B5}"/>
              </a:ext>
            </a:extLst>
          </p:cNvPr>
          <p:cNvSpPr/>
          <p:nvPr/>
        </p:nvSpPr>
        <p:spPr>
          <a:xfrm>
            <a:off x="831683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82D521FF-7177-4747-BC10-3258CA44E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442134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695B17D7-149F-4579-83B1-AD11E050C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82812" y="3603493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5" grpId="0" animBg="1"/>
      <p:bldP spid="25607" grpId="0" animBg="1"/>
      <p:bldP spid="25608" grpId="0" animBg="1"/>
      <p:bldP spid="25609" grpId="0" animBg="1"/>
      <p:bldP spid="25610" grpId="0"/>
      <p:bldP spid="25611" grpId="0"/>
      <p:bldP spid="25612" grpId="0"/>
      <p:bldP spid="25613" grpId="0"/>
      <p:bldP spid="25614" grpId="0" animBg="1"/>
      <p:bldP spid="25615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720" y="121196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Отгадайте загадки:</a:t>
            </a:r>
          </a:p>
        </p:txBody>
      </p:sp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21379" y="838105"/>
            <a:ext cx="4206605" cy="2369522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Смотрите: мы раскрыли пасть,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В неё бумагу можно класть.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Бумага в нашей пасти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Разделится на части.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511003" y="3376622"/>
            <a:ext cx="2119357" cy="1368689"/>
          </a:xfrm>
          <a:prstGeom prst="rect">
            <a:avLst/>
          </a:prstGeom>
          <a:noFill/>
          <a:ln w="28575">
            <a:solidFill>
              <a:srgbClr val="66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3390" y="4682349"/>
            <a:ext cx="27334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ножницы</a:t>
            </a:r>
          </a:p>
        </p:txBody>
      </p:sp>
      <p:pic>
        <p:nvPicPr>
          <p:cNvPr id="1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ая прямоугольная выноска 6">
            <a:extLst>
              <a:ext uri="{FF2B5EF4-FFF2-40B4-BE49-F238E27FC236}">
                <a16:creationId xmlns:a16="http://schemas.microsoft.com/office/drawing/2014/main" xmlns="" id="{DBB82539-18AA-4EB8-B7F6-4324BA7BDE90}"/>
              </a:ext>
            </a:extLst>
          </p:cNvPr>
          <p:cNvSpPr/>
          <p:nvPr/>
        </p:nvSpPr>
        <p:spPr>
          <a:xfrm>
            <a:off x="4572000" y="871887"/>
            <a:ext cx="4304865" cy="2369522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Если хорошо заточен,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Всё легко он режет очень –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Хлеб, картошку,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свёклу, мясо,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Рыбу, яблоки и масло.</a:t>
            </a:r>
          </a:p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F2221CB-8035-4257-8947-EA82FD13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5680820" y="3373874"/>
            <a:ext cx="1565010" cy="1371437"/>
          </a:xfrm>
          <a:prstGeom prst="rect">
            <a:avLst/>
          </a:prstGeom>
          <a:noFill/>
          <a:ln w="28575">
            <a:solidFill>
              <a:srgbClr val="66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6B7951B-E7E8-478D-BFE1-419D9D0EB714}"/>
              </a:ext>
            </a:extLst>
          </p:cNvPr>
          <p:cNvSpPr/>
          <p:nvPr/>
        </p:nvSpPr>
        <p:spPr>
          <a:xfrm>
            <a:off x="5267171" y="4682348"/>
            <a:ext cx="23291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нож</a:t>
            </a:r>
          </a:p>
        </p:txBody>
      </p:sp>
    </p:spTree>
    <p:extLst>
      <p:ext uri="{BB962C8B-B14F-4D97-AF65-F5344CB8AC3E}">
        <p14:creationId xmlns:p14="http://schemas.microsoft.com/office/powerpoint/2010/main" val="234675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152" grpId="0"/>
      <p:bldP spid="7" grpId="0" animBg="1"/>
      <p:bldP spid="9" grpId="0" animBg="1"/>
      <p:bldP spid="3" grpId="0"/>
      <p:bldP spid="11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3" r="7825" b="28570"/>
          <a:stretch/>
        </p:blipFill>
        <p:spPr bwMode="auto">
          <a:xfrm>
            <a:off x="245550" y="625252"/>
            <a:ext cx="7973418" cy="115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6193" y="1149340"/>
            <a:ext cx="542488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latin typeface="Comic Sans MS" pitchFamily="66" charset="0"/>
              <a:hlinkClick r:id="rId2"/>
            </a:endParaRPr>
          </a:p>
          <a:p>
            <a:pPr algn="ctr"/>
            <a:r>
              <a:rPr lang="ru-RU" dirty="0">
                <a:latin typeface="Comic Sans MS" pitchFamily="66" charset="0"/>
                <a:hlinkClick r:id="rId3"/>
              </a:rPr>
              <a:t>Рамка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4"/>
              </a:rPr>
              <a:t>Опасности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5"/>
              </a:rPr>
              <a:t>Утюг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6"/>
              </a:rPr>
              <a:t>Фен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7"/>
              </a:rPr>
              <a:t>Мясорубка</a:t>
            </a:r>
            <a:r>
              <a:rPr lang="ru-RU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  <a:hlinkClick r:id="rId8"/>
              </a:rPr>
              <a:t>Пылесос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9"/>
              </a:rPr>
              <a:t>Стиральная машина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10"/>
              </a:rPr>
              <a:t>Чайник</a:t>
            </a:r>
            <a:r>
              <a:rPr lang="ru-RU" dirty="0">
                <a:latin typeface="Comic Sans MS" pitchFamily="66" charset="0"/>
              </a:rPr>
              <a:t>   </a:t>
            </a:r>
            <a:r>
              <a:rPr lang="ru-RU" dirty="0">
                <a:latin typeface="Comic Sans MS" pitchFamily="66" charset="0"/>
                <a:hlinkClick r:id="rId11"/>
              </a:rPr>
              <a:t>Знаки</a:t>
            </a:r>
            <a:endParaRPr lang="ru-RU" dirty="0">
              <a:latin typeface="Comic Sans MS" pitchFamily="66" charset="0"/>
            </a:endParaRPr>
          </a:p>
          <a:p>
            <a:pPr algn="ctr"/>
            <a:r>
              <a:rPr lang="ru-RU" dirty="0">
                <a:latin typeface="Comic Sans MS" pitchFamily="66" charset="0"/>
                <a:hlinkClick r:id="rId12"/>
              </a:rPr>
              <a:t>Электроприборы</a:t>
            </a:r>
            <a:r>
              <a:rPr lang="ru-RU" dirty="0">
                <a:latin typeface="Comic Sans MS" pitchFamily="66" charset="0"/>
              </a:rPr>
              <a:t>   </a:t>
            </a:r>
            <a:r>
              <a:rPr lang="ru-RU" dirty="0">
                <a:latin typeface="Comic Sans MS" pitchFamily="66" charset="0"/>
                <a:hlinkClick r:id="rId13"/>
              </a:rPr>
              <a:t>Газовая плита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14"/>
              </a:rPr>
              <a:t>Газ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 err="1">
                <a:latin typeface="Comic Sans MS" pitchFamily="66" charset="0"/>
                <a:hlinkClick r:id="rId15"/>
              </a:rPr>
              <a:t>Газ</a:t>
            </a:r>
            <a:endParaRPr lang="ru-RU" dirty="0">
              <a:latin typeface="Comic Sans MS" pitchFamily="66" charset="0"/>
            </a:endParaRPr>
          </a:p>
          <a:p>
            <a:pPr algn="ctr"/>
            <a:r>
              <a:rPr lang="ru-RU" dirty="0">
                <a:latin typeface="Comic Sans MS" pitchFamily="66" charset="0"/>
              </a:rPr>
              <a:t>Правила обращения с газовой плитой: </a:t>
            </a:r>
            <a:r>
              <a:rPr lang="ru-RU" dirty="0">
                <a:latin typeface="Comic Sans MS" pitchFamily="66" charset="0"/>
                <a:hlinkClick r:id="rId16"/>
              </a:rPr>
              <a:t>1 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17"/>
              </a:rPr>
              <a:t>2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18"/>
              </a:rPr>
              <a:t>3</a:t>
            </a:r>
            <a:endParaRPr lang="ru-RU" dirty="0">
              <a:latin typeface="Comic Sans MS" pitchFamily="66" charset="0"/>
            </a:endParaRPr>
          </a:p>
          <a:p>
            <a:pPr algn="ctr"/>
            <a:r>
              <a:rPr lang="ru-RU" dirty="0">
                <a:latin typeface="Comic Sans MS" pitchFamily="66" charset="0"/>
              </a:rPr>
              <a:t>Запах газа: </a:t>
            </a:r>
            <a:r>
              <a:rPr lang="ru-RU" dirty="0">
                <a:latin typeface="Comic Sans MS" pitchFamily="66" charset="0"/>
                <a:hlinkClick r:id="rId19"/>
              </a:rPr>
              <a:t>1 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  <a:hlinkClick r:id="rId20"/>
              </a:rPr>
              <a:t>2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20"/>
              </a:rPr>
              <a:t>3</a:t>
            </a:r>
            <a:endParaRPr lang="ru-RU" dirty="0">
              <a:latin typeface="Comic Sans MS" pitchFamily="66" charset="0"/>
            </a:endParaRPr>
          </a:p>
          <a:p>
            <a:pPr algn="ctr"/>
            <a:r>
              <a:rPr lang="ru-RU" dirty="0">
                <a:latin typeface="Comic Sans MS" pitchFamily="66" charset="0"/>
                <a:hlinkClick r:id="rId21"/>
              </a:rPr>
              <a:t>Лекарства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22"/>
              </a:rPr>
              <a:t>Химикаты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23"/>
              </a:rPr>
              <a:t>Балкон</a:t>
            </a:r>
            <a:endParaRPr lang="ru-RU" dirty="0">
              <a:latin typeface="Comic Sans MS" pitchFamily="66" charset="0"/>
            </a:endParaRPr>
          </a:p>
          <a:p>
            <a:pPr algn="ctr"/>
            <a:r>
              <a:rPr lang="ru-RU" dirty="0">
                <a:latin typeface="Comic Sans MS" pitchFamily="66" charset="0"/>
                <a:hlinkClick r:id="rId24"/>
              </a:rPr>
              <a:t>Окно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25"/>
              </a:rPr>
              <a:t>Подоконник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>
                <a:latin typeface="Comic Sans MS" pitchFamily="66" charset="0"/>
                <a:hlinkClick r:id="rId26"/>
              </a:rPr>
              <a:t>Балкон</a:t>
            </a:r>
            <a:endParaRPr lang="ru-RU" dirty="0">
              <a:latin typeface="Comic Sans MS" pitchFamily="66" charset="0"/>
            </a:endParaRPr>
          </a:p>
          <a:p>
            <a:pPr algn="ctr"/>
            <a:r>
              <a:rPr lang="ru-RU" dirty="0">
                <a:latin typeface="Comic Sans MS" pitchFamily="66" charset="0"/>
              </a:rPr>
              <a:t>Поурочные разработки по курсу </a:t>
            </a:r>
          </a:p>
          <a:p>
            <a:pPr algn="ctr"/>
            <a:r>
              <a:rPr lang="ru-RU" dirty="0">
                <a:latin typeface="Comic Sans MS" pitchFamily="66" charset="0"/>
              </a:rPr>
              <a:t>«Окружающий мир» </a:t>
            </a:r>
            <a:r>
              <a:rPr lang="ru-RU" dirty="0" err="1">
                <a:latin typeface="Comic Sans MS" pitchFamily="66" charset="0"/>
              </a:rPr>
              <a:t>Т.Н.Максимова</a:t>
            </a:r>
            <a:r>
              <a:rPr lang="ru-RU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dirty="0">
                <a:latin typeface="Comic Sans MS" pitchFamily="66" charset="0"/>
              </a:rPr>
              <a:t>для 2 класса</a:t>
            </a:r>
          </a:p>
          <a:p>
            <a:pPr algn="ctr"/>
            <a:r>
              <a:rPr lang="ru-RU" dirty="0">
                <a:latin typeface="Comic Sans MS" pitchFamily="66" charset="0"/>
              </a:rPr>
              <a:t>Отрисовки муравья и черепахи авторские</a:t>
            </a: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7" action="ppaction://hlinksldjump" highlightClick="1"/>
          </p:cNvPr>
          <p:cNvSpPr/>
          <p:nvPr/>
        </p:nvSpPr>
        <p:spPr>
          <a:xfrm>
            <a:off x="8393552" y="4801716"/>
            <a:ext cx="498928" cy="576064"/>
          </a:xfrm>
          <a:prstGeom prst="actionButtonHome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4" b="29727"/>
          <a:stretch/>
        </p:blipFill>
        <p:spPr bwMode="auto">
          <a:xfrm>
            <a:off x="1907704" y="191386"/>
            <a:ext cx="5718175" cy="72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6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720" y="121196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Отгадайте загадки:</a:t>
            </a:r>
          </a:p>
        </p:txBody>
      </p:sp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21379" y="838105"/>
            <a:ext cx="4206605" cy="2369522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Маленького роста я,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Тонкая да острая.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Носом путь себе ищу,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За собою хвост тащу.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ая прямоугольная выноска 6">
            <a:extLst>
              <a:ext uri="{FF2B5EF4-FFF2-40B4-BE49-F238E27FC236}">
                <a16:creationId xmlns:a16="http://schemas.microsoft.com/office/drawing/2014/main" xmlns="" id="{DBB82539-18AA-4EB8-B7F6-4324BA7BDE90}"/>
              </a:ext>
            </a:extLst>
          </p:cNvPr>
          <p:cNvSpPr/>
          <p:nvPr/>
        </p:nvSpPr>
        <p:spPr>
          <a:xfrm>
            <a:off x="4572000" y="871887"/>
            <a:ext cx="4304865" cy="2369522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Бьют </a:t>
            </a:r>
            <a:r>
              <a:rPr lang="ru-RU" sz="2400" b="1" dirty="0" err="1">
                <a:solidFill>
                  <a:schemeClr val="tx1"/>
                </a:solidFill>
                <a:latin typeface="Comic Sans MS" pitchFamily="66" charset="0"/>
              </a:rPr>
              <a:t>Ермилку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 по затылку,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Ну а он не плачет,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Только носик прячет.</a:t>
            </a:r>
          </a:p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152" grpId="0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720" y="121196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Отгадайте загадки:</a:t>
            </a:r>
          </a:p>
        </p:txBody>
      </p:sp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21379" y="838105"/>
            <a:ext cx="4206605" cy="2369522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Маленького роста я,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Тонкая да острая.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Носом путь себе ищу,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За собою хвост тащу.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680" y="3376622"/>
            <a:ext cx="1952002" cy="1368689"/>
          </a:xfrm>
          <a:prstGeom prst="rect">
            <a:avLst/>
          </a:prstGeom>
          <a:noFill/>
          <a:ln w="28575">
            <a:solidFill>
              <a:srgbClr val="66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2531" y="4682349"/>
            <a:ext cx="15151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игла</a:t>
            </a:r>
          </a:p>
        </p:txBody>
      </p:sp>
      <p:pic>
        <p:nvPicPr>
          <p:cNvPr id="1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ая прямоугольная выноска 6">
            <a:extLst>
              <a:ext uri="{FF2B5EF4-FFF2-40B4-BE49-F238E27FC236}">
                <a16:creationId xmlns:a16="http://schemas.microsoft.com/office/drawing/2014/main" xmlns="" id="{DBB82539-18AA-4EB8-B7F6-4324BA7BDE90}"/>
              </a:ext>
            </a:extLst>
          </p:cNvPr>
          <p:cNvSpPr/>
          <p:nvPr/>
        </p:nvSpPr>
        <p:spPr>
          <a:xfrm>
            <a:off x="4572000" y="871887"/>
            <a:ext cx="4304865" cy="2369522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Бьют </a:t>
            </a:r>
            <a:r>
              <a:rPr lang="ru-RU" sz="2400" b="1" dirty="0" err="1">
                <a:solidFill>
                  <a:schemeClr val="tx1"/>
                </a:solidFill>
                <a:latin typeface="Comic Sans MS" pitchFamily="66" charset="0"/>
              </a:rPr>
              <a:t>Ермилку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 по затылку,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Ну а он не плачет,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Только носик прячет.</a:t>
            </a:r>
          </a:p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F2221CB-8035-4257-8947-EA82FD13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44139" y="3373874"/>
            <a:ext cx="1404904" cy="1371437"/>
          </a:xfrm>
          <a:prstGeom prst="rect">
            <a:avLst/>
          </a:prstGeom>
          <a:noFill/>
          <a:ln w="28575">
            <a:solidFill>
              <a:srgbClr val="66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6B7951B-E7E8-478D-BFE1-419D9D0EB714}"/>
              </a:ext>
            </a:extLst>
          </p:cNvPr>
          <p:cNvSpPr/>
          <p:nvPr/>
        </p:nvSpPr>
        <p:spPr>
          <a:xfrm>
            <a:off x="5267171" y="4682348"/>
            <a:ext cx="23291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гвоздь</a:t>
            </a:r>
          </a:p>
        </p:txBody>
      </p:sp>
    </p:spTree>
    <p:extLst>
      <p:ext uri="{BB962C8B-B14F-4D97-AF65-F5344CB8AC3E}">
        <p14:creationId xmlns:p14="http://schemas.microsoft.com/office/powerpoint/2010/main" val="41340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152" grpId="0"/>
      <p:bldP spid="7" grpId="0" animBg="1"/>
      <p:bldP spid="9" grpId="0" animBg="1"/>
      <p:bldP spid="3" grpId="0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63687" y="32897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Ребята!</a:t>
            </a:r>
          </a:p>
        </p:txBody>
      </p:sp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67545" y="913284"/>
            <a:ext cx="7705486" cy="92734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Про какие предметы были данные загадки?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Скругленная прямоугольная выноска 6">
            <a:extLst>
              <a:ext uri="{FF2B5EF4-FFF2-40B4-BE49-F238E27FC236}">
                <a16:creationId xmlns:a16="http://schemas.microsoft.com/office/drawing/2014/main" xmlns="" id="{73CF2CC3-F754-4FD7-844E-10258232F458}"/>
              </a:ext>
            </a:extLst>
          </p:cNvPr>
          <p:cNvSpPr/>
          <p:nvPr/>
        </p:nvSpPr>
        <p:spPr>
          <a:xfrm>
            <a:off x="812827" y="2197086"/>
            <a:ext cx="7230941" cy="151533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152" grpId="0"/>
      <p:bldP spid="7" grpId="0"/>
      <p:bldP spid="9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720" y="121196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Ребята!</a:t>
            </a:r>
          </a:p>
        </p:txBody>
      </p:sp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942089" y="325285"/>
            <a:ext cx="7230941" cy="151533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Про какие предметы были данные загадки?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ая прямоугольная выноска 6">
            <a:extLst>
              <a:ext uri="{FF2B5EF4-FFF2-40B4-BE49-F238E27FC236}">
                <a16:creationId xmlns:a16="http://schemas.microsoft.com/office/drawing/2014/main" xmlns="" id="{DBB82539-18AA-4EB8-B7F6-4324BA7BDE90}"/>
              </a:ext>
            </a:extLst>
          </p:cNvPr>
          <p:cNvSpPr/>
          <p:nvPr/>
        </p:nvSpPr>
        <p:spPr>
          <a:xfrm>
            <a:off x="1151619" y="1544862"/>
            <a:ext cx="1800201" cy="702562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острые</a:t>
            </a:r>
          </a:p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Скругленная прямоугольная выноска 6">
            <a:extLst>
              <a:ext uri="{FF2B5EF4-FFF2-40B4-BE49-F238E27FC236}">
                <a16:creationId xmlns:a16="http://schemas.microsoft.com/office/drawing/2014/main" xmlns="" id="{FFF5256E-9594-4731-96D4-16CE54DF81A8}"/>
              </a:ext>
            </a:extLst>
          </p:cNvPr>
          <p:cNvSpPr/>
          <p:nvPr/>
        </p:nvSpPr>
        <p:spPr>
          <a:xfrm>
            <a:off x="3528198" y="1544862"/>
            <a:ext cx="1800201" cy="702562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колющие</a:t>
            </a:r>
          </a:p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Скругленная прямоугольная выноска 6">
            <a:extLst>
              <a:ext uri="{FF2B5EF4-FFF2-40B4-BE49-F238E27FC236}">
                <a16:creationId xmlns:a16="http://schemas.microsoft.com/office/drawing/2014/main" xmlns="" id="{C8EEAD2E-7FDB-4964-8DAF-5C7F0B706EB2}"/>
              </a:ext>
            </a:extLst>
          </p:cNvPr>
          <p:cNvSpPr/>
          <p:nvPr/>
        </p:nvSpPr>
        <p:spPr>
          <a:xfrm>
            <a:off x="6156176" y="1544862"/>
            <a:ext cx="1800201" cy="702562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 w="28575">
            <a:solidFill>
              <a:srgbClr val="86A0EA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режущие</a:t>
            </a:r>
          </a:p>
          <a:p>
            <a:pPr algn="ctr">
              <a:buFontTx/>
              <a:buNone/>
            </a:pP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Скругленная прямоугольная выноска 6">
            <a:extLst>
              <a:ext uri="{FF2B5EF4-FFF2-40B4-BE49-F238E27FC236}">
                <a16:creationId xmlns:a16="http://schemas.microsoft.com/office/drawing/2014/main" xmlns="" id="{73CF2CC3-F754-4FD7-844E-10258232F458}"/>
              </a:ext>
            </a:extLst>
          </p:cNvPr>
          <p:cNvSpPr/>
          <p:nvPr/>
        </p:nvSpPr>
        <p:spPr>
          <a:xfrm>
            <a:off x="812827" y="2197086"/>
            <a:ext cx="7230941" cy="151533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Чем опасны эти предметы? Как нужно с ними обращаться?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AB63CF-BFD0-4A39-BCDC-B9ACB14A4E72}"/>
              </a:ext>
            </a:extLst>
          </p:cNvPr>
          <p:cNvSpPr/>
          <p:nvPr/>
        </p:nvSpPr>
        <p:spPr>
          <a:xfrm>
            <a:off x="1763687" y="3852554"/>
            <a:ext cx="54005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Дом в порядке содержи: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Вилки, ножницы, ножи,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иголки, и булавки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Ты на место положи.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D15A2C2-702E-4027-8C2A-6EAB24888080}"/>
              </a:ext>
            </a:extLst>
          </p:cNvPr>
          <p:cNvSpPr/>
          <p:nvPr/>
        </p:nvSpPr>
        <p:spPr>
          <a:xfrm>
            <a:off x="3410450" y="3284938"/>
            <a:ext cx="22942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Помни!</a:t>
            </a:r>
          </a:p>
        </p:txBody>
      </p:sp>
    </p:spTree>
    <p:extLst>
      <p:ext uri="{BB962C8B-B14F-4D97-AF65-F5344CB8AC3E}">
        <p14:creationId xmlns:p14="http://schemas.microsoft.com/office/powerpoint/2010/main" val="245845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152" grpId="0"/>
      <p:bldP spid="7" grpId="0"/>
      <p:bldP spid="9" grpId="0" animBg="1"/>
      <p:bldP spid="11" grpId="0" animBg="1"/>
      <p:bldP spid="14" grpId="0" animBg="1"/>
      <p:bldP spid="15" grpId="0" animBg="1"/>
      <p:bldP spid="16" grpId="0"/>
      <p:bldP spid="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B03F686B-0B27-4D41-BFC2-92036C3EB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80" y="-166836"/>
            <a:ext cx="6264696" cy="9525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Назовите</a:t>
            </a:r>
            <a:r>
              <a:rPr lang="ru-RU" altLang="ru-RU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одним словом.</a:t>
            </a:r>
          </a:p>
        </p:txBody>
      </p:sp>
      <p:pic>
        <p:nvPicPr>
          <p:cNvPr id="1026" name="Picture 2" descr="https://e-tehno.by/image/cache/data/prd/789730/0-960x720.jpg">
            <a:extLst>
              <a:ext uri="{FF2B5EF4-FFF2-40B4-BE49-F238E27FC236}">
                <a16:creationId xmlns:a16="http://schemas.microsoft.com/office/drawing/2014/main" xmlns="" id="{C2DC0DCB-9960-4429-A586-EDDC32FC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46" y="3052301"/>
            <a:ext cx="2301874" cy="17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onom38.ru/upload/iblock/e29/e29498213ead9026f6412975ab363def.jpg">
            <a:extLst>
              <a:ext uri="{FF2B5EF4-FFF2-40B4-BE49-F238E27FC236}">
                <a16:creationId xmlns:a16="http://schemas.microsoft.com/office/drawing/2014/main" xmlns="" id="{6E61D7D5-1499-4E20-A6AF-F6402BDE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0" y="3333665"/>
            <a:ext cx="1865668" cy="210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diasova.ru/upload/iblock/aaa/aaa64a6e47637d10939ff22378171eac.jpg">
            <a:extLst>
              <a:ext uri="{FF2B5EF4-FFF2-40B4-BE49-F238E27FC236}">
                <a16:creationId xmlns:a16="http://schemas.microsoft.com/office/drawing/2014/main" xmlns="" id="{681AECFF-9B15-4DDE-B9C6-FF8308F0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19" y="669910"/>
            <a:ext cx="2271448" cy="24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tihi.ru/pics/2016/03/24/5134.jpg">
            <a:extLst>
              <a:ext uri="{FF2B5EF4-FFF2-40B4-BE49-F238E27FC236}">
                <a16:creationId xmlns:a16="http://schemas.microsoft.com/office/drawing/2014/main" xmlns="" id="{E4D24309-947F-4E4E-A6D7-6E3B3655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81" y="694199"/>
            <a:ext cx="2847096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zon-st.cdn.ngenix.net/multimedia/audio_cd_covers/1010881161.jpg">
            <a:extLst>
              <a:ext uri="{FF2B5EF4-FFF2-40B4-BE49-F238E27FC236}">
                <a16:creationId xmlns:a16="http://schemas.microsoft.com/office/drawing/2014/main" xmlns="" id="{2DD72E58-083F-477A-AFCE-0033D95D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81" y="3342601"/>
            <a:ext cx="1662906" cy="212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get-marketpic/203634/market_uZ192k9xpD8pDXfViGLc-w/orig">
            <a:extLst>
              <a:ext uri="{FF2B5EF4-FFF2-40B4-BE49-F238E27FC236}">
                <a16:creationId xmlns:a16="http://schemas.microsoft.com/office/drawing/2014/main" xmlns="" id="{7127D0DB-5A45-436D-8134-DAD413AC4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4641" y="694199"/>
            <a:ext cx="2271448" cy="2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E9B0968-AC82-4227-9DCE-D93C977E79A8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92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B03F686B-0B27-4D41-BFC2-92036C3EB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80" y="-166836"/>
            <a:ext cx="6264696" cy="9525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Назовите</a:t>
            </a:r>
            <a:r>
              <a:rPr lang="ru-RU" altLang="ru-RU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одним словом.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24B319B1-8070-437D-82DC-3D1A6F6E7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2788" y="4873724"/>
            <a:ext cx="3850873" cy="1569591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3333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Электроприборы</a:t>
            </a:r>
          </a:p>
        </p:txBody>
      </p:sp>
      <p:pic>
        <p:nvPicPr>
          <p:cNvPr id="1026" name="Picture 2" descr="https://e-tehno.by/image/cache/data/prd/789730/0-960x720.jpg">
            <a:extLst>
              <a:ext uri="{FF2B5EF4-FFF2-40B4-BE49-F238E27FC236}">
                <a16:creationId xmlns:a16="http://schemas.microsoft.com/office/drawing/2014/main" xmlns="" id="{C2DC0DCB-9960-4429-A586-EDDC32FC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46" y="3052301"/>
            <a:ext cx="2301874" cy="17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onom38.ru/upload/iblock/e29/e29498213ead9026f6412975ab363def.jpg">
            <a:extLst>
              <a:ext uri="{FF2B5EF4-FFF2-40B4-BE49-F238E27FC236}">
                <a16:creationId xmlns:a16="http://schemas.microsoft.com/office/drawing/2014/main" xmlns="" id="{6E61D7D5-1499-4E20-A6AF-F6402BDE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0" y="3333665"/>
            <a:ext cx="1865668" cy="210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diasova.ru/upload/iblock/aaa/aaa64a6e47637d10939ff22378171eac.jpg">
            <a:extLst>
              <a:ext uri="{FF2B5EF4-FFF2-40B4-BE49-F238E27FC236}">
                <a16:creationId xmlns:a16="http://schemas.microsoft.com/office/drawing/2014/main" xmlns="" id="{681AECFF-9B15-4DDE-B9C6-FF8308F0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19" y="669910"/>
            <a:ext cx="2271448" cy="24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tihi.ru/pics/2016/03/24/5134.jpg">
            <a:extLst>
              <a:ext uri="{FF2B5EF4-FFF2-40B4-BE49-F238E27FC236}">
                <a16:creationId xmlns:a16="http://schemas.microsoft.com/office/drawing/2014/main" xmlns="" id="{E4D24309-947F-4E4E-A6D7-6E3B3655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81" y="694199"/>
            <a:ext cx="2847096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zon-st.cdn.ngenix.net/multimedia/audio_cd_covers/1010881161.jpg">
            <a:extLst>
              <a:ext uri="{FF2B5EF4-FFF2-40B4-BE49-F238E27FC236}">
                <a16:creationId xmlns:a16="http://schemas.microsoft.com/office/drawing/2014/main" xmlns="" id="{2DD72E58-083F-477A-AFCE-0033D95D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81" y="3342601"/>
            <a:ext cx="1662906" cy="212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get-marketpic/203634/market_uZ192k9xpD8pDXfViGLc-w/orig">
            <a:extLst>
              <a:ext uri="{FF2B5EF4-FFF2-40B4-BE49-F238E27FC236}">
                <a16:creationId xmlns:a16="http://schemas.microsoft.com/office/drawing/2014/main" xmlns="" id="{7127D0DB-5A45-436D-8134-DAD413AC4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4641" y="694199"/>
            <a:ext cx="2271448" cy="2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E9B0968-AC82-4227-9DCE-D93C977E79A8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742</Words>
  <Application>Microsoft Office PowerPoint</Application>
  <PresentationFormat>Экран (16:10)</PresentationFormat>
  <Paragraphs>172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Comic Sans MS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одним словом.</vt:lpstr>
      <vt:lpstr>Назовите одним словом.</vt:lpstr>
      <vt:lpstr>                    Вспомните правила.</vt:lpstr>
      <vt:lpstr>                    Вспомните правила.</vt:lpstr>
      <vt:lpstr>Помните!</vt:lpstr>
      <vt:lpstr>Презентация PowerPoint</vt:lpstr>
      <vt:lpstr>Презентация PowerPoint</vt:lpstr>
      <vt:lpstr>Газ может быть очень опасным. </vt:lpstr>
      <vt:lpstr>Правила обращения с газовой плитой.</vt:lpstr>
      <vt:lpstr>Правила обращения с газовой плитой.</vt:lpstr>
      <vt:lpstr>Правила обращения с газовой плитой.</vt:lpstr>
      <vt:lpstr>Правила обращения с газовой плитой.</vt:lpstr>
      <vt:lpstr>Помните!</vt:lpstr>
      <vt:lpstr>Помните!</vt:lpstr>
      <vt:lpstr>При запахе газа!</vt:lpstr>
      <vt:lpstr>Помните!</vt:lpstr>
      <vt:lpstr>Помните!</vt:lpstr>
      <vt:lpstr>Помните!</vt:lpstr>
      <vt:lpstr>Презентация PowerPoint</vt:lpstr>
      <vt:lpstr>Презентация PowerPoint</vt:lpstr>
      <vt:lpstr>                    Вспомните правила.</vt:lpstr>
      <vt:lpstr>Домашние опасности.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опасности.Никифорова Н.В.</dc:title>
  <dc:creator>Наталья Никифорова</dc:creator>
  <cp:lastModifiedBy>Irina</cp:lastModifiedBy>
  <cp:revision>134</cp:revision>
  <dcterms:created xsi:type="dcterms:W3CDTF">2017-12-24T16:16:52Z</dcterms:created>
  <dcterms:modified xsi:type="dcterms:W3CDTF">2022-01-31T16:35:35Z</dcterms:modified>
</cp:coreProperties>
</file>