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0" r:id="rId10"/>
    <p:sldId id="261" r:id="rId11"/>
    <p:sldId id="262" r:id="rId12"/>
    <p:sldId id="263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4660"/>
  </p:normalViewPr>
  <p:slideViewPr>
    <p:cSldViewPr>
      <p:cViewPr varScale="1">
        <p:scale>
          <a:sx n="91" d="100"/>
          <a:sy n="91" d="100"/>
        </p:scale>
        <p:origin x="126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Приведите дроби к </a:t>
            </a:r>
            <a:br>
              <a:rPr lang="ru-RU" b="1" dirty="0" smtClean="0"/>
            </a:br>
            <a:r>
              <a:rPr lang="ru-RU" b="1" dirty="0" smtClean="0"/>
              <a:t>общему знаменателю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79512" y="1844824"/>
                <a:ext cx="8784976" cy="3672408"/>
              </a:xfr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>
                <a:normAutofit/>
              </a:bodyPr>
              <a:lstStyle/>
              <a:p>
                <a:r>
                  <a:rPr lang="ru-RU" sz="5400" b="1" dirty="0" smtClean="0">
                    <a:solidFill>
                      <a:schemeClr val="tx1"/>
                    </a:solidFill>
                  </a:rPr>
                  <a:t>а</a:t>
                </a:r>
                <a:r>
                  <a:rPr lang="ru-RU" sz="5400" b="1" dirty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5400" b="1" dirty="0" smtClean="0">
                    <a:solidFill>
                      <a:schemeClr val="tx1"/>
                    </a:solidFill>
                  </a:rPr>
                  <a:t>  </a:t>
                </a:r>
                <a:r>
                  <a:rPr lang="ru-RU" sz="5400" b="1" dirty="0">
                    <a:solidFill>
                      <a:schemeClr val="tx1"/>
                    </a:solidFill>
                  </a:rPr>
                  <a:t>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54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5400" b="1" dirty="0">
                    <a:solidFill>
                      <a:schemeClr val="tx1"/>
                    </a:solidFill>
                  </a:rPr>
                  <a:t>;    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54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endParaRPr lang="ru-RU" sz="5400" b="1" dirty="0" smtClean="0">
                  <a:solidFill>
                    <a:schemeClr val="tx1"/>
                  </a:solidFill>
                </a:endParaRPr>
              </a:p>
              <a:p>
                <a:r>
                  <a:rPr lang="ru-RU" sz="5400" b="1" dirty="0" smtClean="0">
                    <a:solidFill>
                      <a:schemeClr val="tx1"/>
                    </a:solidFill>
                  </a:rPr>
                  <a:t>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5400" b="1" dirty="0" smtClean="0">
                    <a:solidFill>
                      <a:schemeClr val="tx1"/>
                    </a:solidFill>
                  </a:rPr>
                  <a:t> 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sz="5400" b="1" dirty="0" smtClean="0">
                    <a:solidFill>
                      <a:schemeClr val="tx1"/>
                    </a:solidFill>
                  </a:rPr>
                  <a:t>;  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5400" b="1" dirty="0" smtClean="0">
                    <a:solidFill>
                      <a:schemeClr val="tx1"/>
                    </a:solidFill>
                  </a:rPr>
                  <a:t> 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endParaRPr lang="ru-RU" sz="5400" b="1" dirty="0">
                  <a:solidFill>
                    <a:schemeClr val="tx1"/>
                  </a:solidFill>
                </a:endParaRPr>
              </a:p>
              <a:p>
                <a:endParaRPr lang="ru-RU" sz="5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79512" y="1844824"/>
                <a:ext cx="8784976" cy="367240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1883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Алгоритм приведения дробей </a:t>
            </a:r>
            <a:br>
              <a:rPr lang="ru-RU" dirty="0" smtClean="0"/>
            </a:br>
            <a:r>
              <a:rPr lang="ru-RU" dirty="0" smtClean="0"/>
              <a:t>к общему знаменателю: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208912" cy="4464496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sz="4000" b="1" dirty="0" smtClean="0">
                <a:solidFill>
                  <a:schemeClr val="tx1"/>
                </a:solidFill>
              </a:rPr>
              <a:t>Найти НОЗ.</a:t>
            </a:r>
          </a:p>
          <a:p>
            <a:pPr marL="514350" indent="-514350" algn="l">
              <a:buAutoNum type="arabicPeriod"/>
            </a:pPr>
            <a:r>
              <a:rPr lang="ru-RU" sz="4000" b="1" dirty="0" smtClean="0">
                <a:solidFill>
                  <a:schemeClr val="tx1"/>
                </a:solidFill>
              </a:rPr>
              <a:t>Найти дополнительные множители для каждой дроби.</a:t>
            </a:r>
          </a:p>
          <a:p>
            <a:pPr marL="514350" indent="-514350" algn="l">
              <a:buAutoNum type="arabicPeriod"/>
            </a:pPr>
            <a:r>
              <a:rPr lang="ru-RU" sz="4000" b="1" dirty="0" smtClean="0">
                <a:solidFill>
                  <a:schemeClr val="tx1"/>
                </a:solidFill>
              </a:rPr>
              <a:t>Выполнить умножение дополнительного множителя и числителя.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2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Приведите дроби к общему знаменателю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solidFill>
                <a:schemeClr val="bg2">
                  <a:lumMod val="75000"/>
                </a:schemeClr>
              </a:solidFill>
            </p:spPr>
            <p:txBody>
              <a:bodyPr>
                <a:normAutofit/>
              </a:bodyPr>
              <a:lstStyle/>
              <a:p>
                <a:pPr algn="ctr"/>
                <a:r>
                  <a:rPr lang="ru-RU" sz="5400" b="1" dirty="0" smtClean="0">
                    <a:solidFill>
                      <a:schemeClr val="tx1"/>
                    </a:solidFill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sz="54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у</m:t>
                        </m:r>
                      </m:den>
                    </m:f>
                  </m:oMath>
                </a14:m>
                <a:endParaRPr lang="ru-RU" sz="5400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ru-RU" sz="5400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ru-RU" sz="5400" b="1" dirty="0">
                    <a:solidFill>
                      <a:schemeClr val="tx1"/>
                    </a:solidFill>
                  </a:rPr>
                  <a:t>б</a:t>
                </a:r>
                <a:r>
                  <a:rPr lang="ru-RU" sz="5400" b="1" dirty="0" smtClean="0">
                    <a:solidFill>
                      <a:schemeClr val="tx1"/>
                    </a:solidFill>
                  </a:rPr>
                  <a:t>)</a:t>
                </a:r>
                <a:r>
                  <a:rPr lang="ru-RU" sz="5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р</m:t>
                        </m:r>
                      </m:den>
                    </m:f>
                  </m:oMath>
                </a14:m>
                <a:r>
                  <a:rPr lang="ru-RU" sz="5400" b="1" dirty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к</m:t>
                        </m:r>
                      </m:num>
                      <m:den>
                        <m:r>
                          <a:rPr lang="ru-RU" sz="5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а</m:t>
                        </m:r>
                      </m:den>
                    </m:f>
                  </m:oMath>
                </a14:m>
                <a:endParaRPr lang="ru-RU" sz="5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177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440159"/>
          </a:xfrm>
        </p:spPr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83568" y="1844824"/>
                <a:ext cx="7848872" cy="4176464"/>
              </a:xfr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>
                <a:normAutofit/>
              </a:bodyPr>
              <a:lstStyle/>
              <a:p>
                <a:r>
                  <a:rPr lang="ru-RU" sz="4000" b="1" dirty="0" smtClean="0">
                    <a:solidFill>
                      <a:schemeClr val="tx1"/>
                    </a:solidFill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у</m:t>
                        </m:r>
                      </m:num>
                      <m:den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х∗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у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=</a:t>
                </a:r>
                <a:r>
                  <a:rPr lang="ru-RU" sz="40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у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ху</m:t>
                        </m:r>
                      </m:den>
                    </m:f>
                    <m:r>
                      <a:rPr lang="ru-RU" sz="4000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у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40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у∗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𝟗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ху</m:t>
                        </m:r>
                      </m:den>
                    </m:f>
                  </m:oMath>
                </a14:m>
                <a:endParaRPr lang="ru-RU" sz="4000" b="1" dirty="0" smtClean="0">
                  <a:solidFill>
                    <a:schemeClr val="tx1"/>
                  </a:solidFill>
                </a:endParaRPr>
              </a:p>
              <a:p>
                <a:endParaRPr lang="ru-RU" sz="4000" b="1" dirty="0">
                  <a:solidFill>
                    <a:schemeClr val="tx1"/>
                  </a:solidFill>
                </a:endParaRPr>
              </a:p>
              <a:p>
                <a:r>
                  <a:rPr lang="ru-RU" sz="4000" b="1" dirty="0">
                    <a:solidFill>
                      <a:schemeClr val="tx1"/>
                    </a:solidFill>
                  </a:rPr>
                  <a:t>б</a:t>
                </a:r>
                <a:r>
                  <a:rPr lang="ru-RU" sz="4000" b="1" dirty="0" smtClean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р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chemeClr val="tx1"/>
                    </a:solidFill>
                  </a:rPr>
                  <a:t> </a:t>
                </a:r>
                <a:r>
                  <a:rPr lang="ru-RU" sz="4000" b="1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40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∗а</m:t>
                        </m:r>
                      </m:num>
                      <m:den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р∗а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40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а</m:t>
                        </m:r>
                      </m:num>
                      <m:den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ра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4000" b="1" dirty="0">
                    <a:solidFill>
                      <a:schemeClr val="tx1"/>
                    </a:solidFill>
                  </a:rPr>
                  <a:t> </a:t>
                </a:r>
                <a:r>
                  <a:rPr lang="ru-RU" sz="4000" b="1" dirty="0" smtClean="0">
                    <a:solidFill>
                      <a:schemeClr val="tx1"/>
                    </a:solidFill>
                  </a:rPr>
                  <a:t>и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к</m:t>
                        </m:r>
                      </m:num>
                      <m:den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а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к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∗р</m:t>
                        </m:r>
                      </m:num>
                      <m:den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а∗р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к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р</m:t>
                        </m:r>
                      </m:num>
                      <m:den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ар</m:t>
                        </m:r>
                      </m:den>
                    </m:f>
                  </m:oMath>
                </a14:m>
                <a:endParaRPr lang="ru-RU" sz="4000" b="1" dirty="0">
                  <a:solidFill>
                    <a:schemeClr val="tx1"/>
                  </a:solidFill>
                </a:endParaRPr>
              </a:p>
              <a:p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83568" y="1844824"/>
                <a:ext cx="7848872" cy="417646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41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260648"/>
                <a:ext cx="8229600" cy="6178698"/>
              </a:xfr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>
                <a:noAutofit/>
              </a:bodyPr>
              <a:lstStyle/>
              <a:p>
                <a:r>
                  <a:rPr lang="ru-RU" sz="2800" b="1" dirty="0" smtClean="0"/>
                  <a:t>1. Что является общим знаменателем для дробей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2800" b="1" i="1" smtClean="0"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2800" b="1" dirty="0" smtClean="0"/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28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ru-RU" sz="2800" b="1" dirty="0" smtClean="0"/>
                  <a:t>?</a:t>
                </a:r>
                <a:br>
                  <a:rPr lang="ru-RU" sz="2800" b="1" dirty="0" smtClean="0"/>
                </a:br>
                <a:r>
                  <a:rPr lang="ru-RU" sz="2800" b="1" dirty="0" smtClean="0"/>
                  <a:t/>
                </a:r>
                <a:br>
                  <a:rPr lang="ru-RU" sz="2800" b="1" dirty="0" smtClean="0"/>
                </a:br>
                <a:r>
                  <a:rPr lang="ru-RU" sz="2800" b="1" dirty="0" smtClean="0"/>
                  <a:t>2. Выполните приведение дробей </a:t>
                </a:r>
                <a:br>
                  <a:rPr lang="ru-RU" sz="2800" b="1" dirty="0" smtClean="0"/>
                </a:br>
                <a:r>
                  <a:rPr lang="ru-RU" sz="2800" b="1" dirty="0" smtClean="0"/>
                  <a:t>к общему знаменателю:</a:t>
                </a:r>
                <a:br>
                  <a:rPr lang="ru-RU" sz="2800" b="1" dirty="0" smtClean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latin typeface="Cambria Math"/>
                          </a:rPr>
                          <m:t>х+</m:t>
                        </m:r>
                        <m:r>
                          <a:rPr lang="ru-RU" sz="3600" b="1" i="1" smtClean="0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ru-RU" sz="3600" b="1" dirty="0"/>
                  <a:t> </a:t>
                </a:r>
                <a:r>
                  <a:rPr lang="ru-RU" sz="2800" b="1" dirty="0"/>
                  <a:t>и</a:t>
                </a:r>
                <a:r>
                  <a:rPr lang="ru-RU" sz="36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latin typeface="Cambria Math"/>
                          </a:rPr>
                          <m:t>х−</m:t>
                        </m:r>
                        <m:r>
                          <a:rPr lang="ru-RU" sz="3600" b="1" i="1" smtClean="0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ru-RU" sz="2800" b="1" dirty="0" smtClean="0"/>
                  <a:t>.</a:t>
                </a:r>
                <a:br>
                  <a:rPr lang="ru-RU" sz="2800" b="1" dirty="0" smtClean="0"/>
                </a:br>
                <a:r>
                  <a:rPr lang="ru-RU" sz="2800" b="1" dirty="0" smtClean="0"/>
                  <a:t/>
                </a:r>
                <a:br>
                  <a:rPr lang="ru-RU" sz="2800" b="1" dirty="0" smtClean="0"/>
                </a:br>
                <a:r>
                  <a:rPr lang="ru-RU" sz="2800" b="1" dirty="0" smtClean="0"/>
                  <a:t>3. Какой наименьший общий знаменатель </a:t>
                </a:r>
                <a:br>
                  <a:rPr lang="ru-RU" sz="2800" b="1" dirty="0" smtClean="0"/>
                </a:br>
                <a:r>
                  <a:rPr lang="ru-RU" sz="2800" b="1" dirty="0" smtClean="0"/>
                  <a:t>для дробей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/>
                          </a:rPr>
                          <m:t>х</m:t>
                        </m:r>
                      </m:num>
                      <m:den>
                        <m:r>
                          <a:rPr lang="ru-RU" sz="3600" b="1" i="1" smtClean="0">
                            <a:latin typeface="Cambria Math"/>
                          </a:rPr>
                          <m:t>х−у</m:t>
                        </m:r>
                      </m:den>
                    </m:f>
                  </m:oMath>
                </a14:m>
                <a:r>
                  <a:rPr lang="ru-RU" sz="3600" b="1" dirty="0"/>
                  <a:t> </a:t>
                </a:r>
                <a:r>
                  <a:rPr lang="ru-RU" sz="2800" b="1" dirty="0"/>
                  <a:t>и</a:t>
                </a:r>
                <a:r>
                  <a:rPr lang="ru-RU" sz="36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/>
                          </a:rPr>
                          <m:t>у</m:t>
                        </m:r>
                      </m:num>
                      <m:den>
                        <m:r>
                          <a:rPr lang="ru-RU" sz="3600" b="1" i="1" smtClean="0">
                            <a:latin typeface="Cambria Math"/>
                          </a:rPr>
                          <m:t>у−х</m:t>
                        </m:r>
                      </m:den>
                    </m:f>
                  </m:oMath>
                </a14:m>
                <a:r>
                  <a:rPr lang="ru-RU" sz="2800" b="1" dirty="0"/>
                  <a:t>?</a:t>
                </a:r>
                <a:br>
                  <a:rPr lang="ru-RU" sz="2800" b="1" dirty="0"/>
                </a:br>
                <a:r>
                  <a:rPr lang="ru-RU" sz="3600" dirty="0"/>
                  <a:t/>
                </a:r>
                <a:br>
                  <a:rPr lang="ru-RU" sz="3600" dirty="0"/>
                </a:br>
                <a:endParaRPr lang="ru-RU" sz="3600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260648"/>
                <a:ext cx="8229600" cy="6178698"/>
              </a:xfrm>
              <a:blipFill>
                <a:blip r:embed="rId2"/>
                <a:stretch>
                  <a:fillRect r="-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110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tx2"/>
                </a:solidFill>
              </a:rPr>
              <a:t>Самооценка: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1. Я </a:t>
            </a:r>
            <a:r>
              <a:rPr lang="ru-RU" sz="3200" b="1" dirty="0" smtClean="0">
                <a:solidFill>
                  <a:srgbClr val="C00000"/>
                </a:solidFill>
              </a:rPr>
              <a:t>знаю</a:t>
            </a:r>
            <a:r>
              <a:rPr lang="ru-RU" sz="3200" b="1" dirty="0" smtClean="0"/>
              <a:t>, что для того чтобы привести дроби к общему знаменателю надо найти наименьший общий знаменатель(НОЗ).</a:t>
            </a:r>
            <a:br>
              <a:rPr lang="ru-RU" sz="3200" b="1" dirty="0" smtClean="0"/>
            </a:br>
            <a:r>
              <a:rPr lang="ru-RU" sz="3200" b="1" dirty="0" smtClean="0"/>
              <a:t>2. Я </a:t>
            </a:r>
            <a:r>
              <a:rPr lang="ru-RU" sz="3200" b="1" dirty="0" smtClean="0">
                <a:solidFill>
                  <a:srgbClr val="C00000"/>
                </a:solidFill>
              </a:rPr>
              <a:t>понимаю</a:t>
            </a:r>
            <a:r>
              <a:rPr lang="ru-RU" sz="3200" b="1" dirty="0" smtClean="0"/>
              <a:t>, что при приведении дробей к НОЗ полезно разложить на множители их знаменатели.</a:t>
            </a:r>
            <a:br>
              <a:rPr lang="ru-RU" sz="3200" b="1" dirty="0" smtClean="0"/>
            </a:br>
            <a:r>
              <a:rPr lang="ru-RU" sz="3200" b="1" dirty="0" smtClean="0"/>
              <a:t>3. Я </a:t>
            </a:r>
            <a:r>
              <a:rPr lang="ru-RU" sz="3200" b="1" dirty="0" smtClean="0">
                <a:solidFill>
                  <a:srgbClr val="C00000"/>
                </a:solidFill>
              </a:rPr>
              <a:t>могу</a:t>
            </a:r>
            <a:r>
              <a:rPr lang="ru-RU" sz="3200" b="1" dirty="0" smtClean="0"/>
              <a:t> приводить обыкновенные дроби к общему знаменателю. </a:t>
            </a:r>
            <a:br>
              <a:rPr lang="ru-RU" sz="3200" b="1" dirty="0" smtClean="0"/>
            </a:br>
            <a:r>
              <a:rPr lang="ru-RU" sz="3200" b="1" dirty="0" smtClean="0"/>
              <a:t>4. Я </a:t>
            </a:r>
            <a:r>
              <a:rPr lang="ru-RU" sz="3200" b="1" dirty="0" smtClean="0">
                <a:solidFill>
                  <a:srgbClr val="C00000"/>
                </a:solidFill>
              </a:rPr>
              <a:t>умею </a:t>
            </a:r>
            <a:r>
              <a:rPr lang="ru-RU" sz="3200" b="1" dirty="0" smtClean="0"/>
              <a:t>приводить алгебраические дроби к общему знаменателю.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5247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Ответы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>
                <a:normAutofit/>
              </a:bodyPr>
              <a:lstStyle/>
              <a:p>
                <a:r>
                  <a:rPr lang="ru-RU" sz="4000" b="1" dirty="0" smtClean="0"/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4000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40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ru-RU" sz="40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ru-RU" sz="4000" b="1" dirty="0" smtClean="0"/>
                  <a:t>   и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ru-RU" sz="4000" b="1" i="1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ru-RU" sz="40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ru-RU" sz="4000" b="1" dirty="0" smtClean="0"/>
                  <a:t> </a:t>
                </a:r>
                <a:r>
                  <a:rPr lang="ru-RU" sz="4000" b="1" dirty="0"/>
                  <a:t>; </a:t>
                </a:r>
                <a:endParaRPr lang="ru-RU" sz="4000" b="1" dirty="0" smtClean="0"/>
              </a:p>
              <a:p>
                <a:pPr marL="0" indent="0">
                  <a:buNone/>
                </a:pPr>
                <a:r>
                  <a:rPr lang="ru-RU" sz="4000" b="1" dirty="0"/>
                  <a:t> </a:t>
                </a:r>
                <a:r>
                  <a:rPr lang="ru-RU" sz="4000" b="1" dirty="0" smtClean="0"/>
                  <a:t>                        </a:t>
                </a:r>
                <a:r>
                  <a:rPr lang="ru-RU" sz="4000" b="1" dirty="0"/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40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4000" b="1" dirty="0"/>
                  <a:t> </a:t>
                </a:r>
                <a:r>
                  <a:rPr lang="ru-RU" sz="40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ru-RU" sz="4000" b="1" i="1" smtClean="0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4000" b="1" dirty="0" smtClean="0"/>
                  <a:t>  и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4000" b="1" i="1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4000" b="1" dirty="0" smtClean="0"/>
                  <a:t>;</a:t>
                </a:r>
              </a:p>
              <a:p>
                <a:r>
                  <a:rPr lang="ru-RU" sz="4000" b="1" dirty="0" smtClean="0"/>
                  <a:t>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ru-RU" sz="4000" b="1" i="1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/>
                  <a:t> </a:t>
                </a:r>
                <a:r>
                  <a:rPr lang="ru-RU" sz="40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/>
                          </a:rPr>
                          <m:t>𝟒𝟒</m:t>
                        </m:r>
                      </m:num>
                      <m:den>
                        <m:r>
                          <a:rPr lang="ru-RU" sz="4000" b="1" i="1" smtClean="0">
                            <a:latin typeface="Cambria Math"/>
                          </a:rPr>
                          <m:t>𝟓𝟓</m:t>
                        </m:r>
                      </m:den>
                    </m:f>
                  </m:oMath>
                </a14:m>
                <a:r>
                  <a:rPr lang="ru-RU" sz="4000" b="1" dirty="0" smtClean="0"/>
                  <a:t> </a:t>
                </a:r>
                <a:r>
                  <a:rPr lang="ru-RU" sz="4000" b="1" dirty="0"/>
                  <a:t>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4000" b="1" i="1">
                            <a:latin typeface="Cambria Math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sz="40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latin typeface="Cambria Math"/>
                          </a:rPr>
                          <m:t>𝟓𝟓</m:t>
                        </m:r>
                      </m:den>
                    </m:f>
                  </m:oMath>
                </a14:m>
                <a:r>
                  <a:rPr lang="ru-RU" sz="4000" b="1" dirty="0" smtClean="0"/>
                  <a:t>;</a:t>
                </a:r>
              </a:p>
              <a:p>
                <a:pPr marL="0" indent="0">
                  <a:buNone/>
                </a:pPr>
                <a:r>
                  <a:rPr lang="ru-RU" sz="4000" b="1" dirty="0"/>
                  <a:t> </a:t>
                </a:r>
                <a:r>
                  <a:rPr lang="ru-RU" sz="4000" b="1" dirty="0" smtClean="0"/>
                  <a:t>                        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4000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4000" b="1" dirty="0"/>
                  <a:t> </a:t>
                </a:r>
                <a:r>
                  <a:rPr lang="ru-RU" sz="4000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dirty="0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4000" b="1" i="1" dirty="0" smtClean="0"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000" b="1" dirty="0" smtClean="0"/>
                  <a:t>   и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4000" b="1" i="1"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000" b="1" dirty="0" smtClean="0"/>
                  <a:t>.</a:t>
                </a:r>
                <a:endParaRPr lang="ru-RU" sz="4000" b="1" dirty="0"/>
              </a:p>
              <a:p>
                <a:endParaRPr lang="ru-RU" b="1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36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Приведите дроби к новому знаменателю: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71600" y="2348880"/>
                <a:ext cx="6800800" cy="3816424"/>
              </a:xfr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>
                <a:normAutofit/>
              </a:bodyPr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к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ас²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к знаменателю 16а²с³</a:t>
                </a:r>
                <a:br>
                  <a:rPr lang="ru-RU" sz="4000" b="1" dirty="0" smtClean="0">
                    <a:solidFill>
                      <a:schemeClr val="tx1"/>
                    </a:solidFill>
                  </a:rPr>
                </a:br>
                <a:endParaRPr lang="ru-RU" sz="1800" b="1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ru-RU" sz="5400" b="1" dirty="0" smtClean="0">
                    <a:solidFill>
                      <a:srgbClr val="0070C0"/>
                    </a:solidFill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5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к</m:t>
                        </m:r>
                      </m:num>
                      <m:den>
                        <m:r>
                          <a:rPr lang="ru-RU" sz="5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ru-RU" sz="5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ас²</m:t>
                        </m:r>
                      </m:den>
                    </m:f>
                  </m:oMath>
                </a14:m>
                <a:r>
                  <a:rPr lang="ru-RU" sz="5400" b="1" dirty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5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к∗</m:t>
                        </m:r>
                        <m:r>
                          <a:rPr lang="ru-RU" sz="5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ru-RU" sz="5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ас</m:t>
                        </m:r>
                      </m:num>
                      <m:den>
                        <m:r>
                          <a:rPr lang="ru-RU" sz="5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ru-RU" sz="5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ас²∗</m:t>
                        </m:r>
                        <m:r>
                          <a:rPr lang="ru-RU" sz="5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ru-RU" sz="5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ас</m:t>
                        </m:r>
                      </m:den>
                    </m:f>
                  </m:oMath>
                </a14:m>
                <a:r>
                  <a:rPr lang="ru-RU" sz="5400" b="1" dirty="0" smtClean="0">
                    <a:solidFill>
                      <a:srgbClr val="0070C0"/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𝟏𝟐</m:t>
                        </m:r>
                        <m:r>
                          <a:rPr lang="ru-RU" sz="5400" b="1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аск</m:t>
                        </m:r>
                      </m:num>
                      <m:den>
                        <m:r>
                          <a:rPr lang="ru-RU" sz="5400" b="1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𝟏𝟔</m:t>
                        </m:r>
                        <m:r>
                          <a:rPr lang="ru-RU" sz="5400" b="1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а²с³</m:t>
                        </m:r>
                      </m:den>
                    </m:f>
                  </m:oMath>
                </a14:m>
                <a:endParaRPr lang="ru-RU" sz="5400" b="1" dirty="0" smtClean="0">
                  <a:solidFill>
                    <a:schemeClr val="tx1"/>
                  </a:solidFill>
                </a:endParaRPr>
              </a:p>
              <a:p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71600" y="2348880"/>
                <a:ext cx="6800800" cy="381642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121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endParaRPr lang="ru-RU" sz="5400" b="1" dirty="0" smtClean="0"/>
              </a:p>
              <a:p>
                <a:pPr marL="0" indent="0" algn="ctr">
                  <a:buNone/>
                </a:pPr>
                <a:r>
                  <a:rPr lang="ru-RU" sz="5400" b="1" dirty="0" smtClean="0"/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ru-RU" sz="5400" b="1" i="1">
                            <a:latin typeface="Cambria Math"/>
                          </a:rPr>
                          <m:t>𝟓</m:t>
                        </m:r>
                        <m:r>
                          <a:rPr lang="ru-RU" sz="5400" b="1" i="1">
                            <a:latin typeface="Cambria Math"/>
                          </a:rPr>
                          <m:t>а²</m:t>
                        </m:r>
                      </m:den>
                    </m:f>
                  </m:oMath>
                </a14:m>
                <a:r>
                  <a:rPr lang="ru-RU" sz="5400" b="1" dirty="0"/>
                  <a:t> к знаменателю 25а⁴к²</a:t>
                </a:r>
              </a:p>
              <a:p>
                <a:pPr marL="0" indent="0" algn="ctr">
                  <a:buNone/>
                </a:pPr>
                <a:endParaRPr lang="ru-RU" sz="5400" b="1" dirty="0"/>
              </a:p>
              <a:p>
                <a:pPr marL="0" indent="0" algn="ctr">
                  <a:buNone/>
                </a:pPr>
                <a:r>
                  <a:rPr lang="ru-RU" sz="54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ru-RU" sz="5400" b="1" i="1">
                            <a:latin typeface="Cambria Math"/>
                          </a:rPr>
                          <m:t>𝟓</m:t>
                        </m:r>
                        <m:r>
                          <a:rPr lang="ru-RU" sz="5400" b="1" i="1">
                            <a:latin typeface="Cambria Math"/>
                          </a:rPr>
                          <m:t>а²</m:t>
                        </m:r>
                      </m:den>
                    </m:f>
                  </m:oMath>
                </a14:m>
                <a:r>
                  <a:rPr lang="ru-RU" sz="5400" b="1" dirty="0"/>
                  <a:t> </a:t>
                </a:r>
                <a:r>
                  <a:rPr lang="ru-RU" sz="54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>
                            <a:latin typeface="Cambria Math"/>
                          </a:rPr>
                          <m:t>𝟏𝟏</m:t>
                        </m:r>
                        <m:r>
                          <a:rPr lang="ru-RU" sz="5400" b="1" i="1" smtClean="0">
                            <a:latin typeface="Cambria Math"/>
                          </a:rPr>
                          <m:t>∗</m:t>
                        </m:r>
                        <m:r>
                          <a:rPr lang="ru-RU" sz="5400" b="1" i="1" smtClean="0">
                            <a:latin typeface="Cambria Math"/>
                          </a:rPr>
                          <m:t>𝟓</m:t>
                        </m:r>
                        <m:sSup>
                          <m:sSupPr>
                            <m:ctrlPr>
                              <a:rPr lang="ru-RU" sz="5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5400" b="1" i="1" smtClean="0">
                                <a:latin typeface="Cambria Math"/>
                              </a:rPr>
                              <m:t>а</m:t>
                            </m:r>
                          </m:e>
                          <m:sup>
                            <m:r>
                              <a:rPr lang="ru-RU" sz="5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sz="5400" b="1" i="1" smtClean="0">
                            <a:latin typeface="Cambria Math"/>
                          </a:rPr>
                          <m:t>к²</m:t>
                        </m:r>
                      </m:num>
                      <m:den>
                        <m:r>
                          <a:rPr lang="ru-RU" sz="5400" b="1" i="1">
                            <a:latin typeface="Cambria Math"/>
                          </a:rPr>
                          <m:t>𝟓</m:t>
                        </m:r>
                        <m:r>
                          <a:rPr lang="ru-RU" sz="5400" b="1" i="1">
                            <a:latin typeface="Cambria Math"/>
                          </a:rPr>
                          <m:t>а²∗</m:t>
                        </m:r>
                        <m:r>
                          <a:rPr lang="ru-RU" sz="5400" b="1" i="1" smtClean="0">
                            <a:latin typeface="Cambria Math"/>
                          </a:rPr>
                          <m:t>𝟓</m:t>
                        </m:r>
                        <m:sSup>
                          <m:sSupPr>
                            <m:ctrlPr>
                              <a:rPr lang="ru-RU" sz="5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5400" b="1" i="1" smtClean="0">
                                <a:latin typeface="Cambria Math"/>
                              </a:rPr>
                              <m:t>а</m:t>
                            </m:r>
                          </m:e>
                          <m:sup>
                            <m:r>
                              <a:rPr lang="ru-RU" sz="5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sz="5400" b="1" i="1" smtClean="0">
                            <a:latin typeface="Cambria Math"/>
                          </a:rPr>
                          <m:t>к²</m:t>
                        </m:r>
                      </m:den>
                    </m:f>
                  </m:oMath>
                </a14:m>
                <a:r>
                  <a:rPr lang="ru-RU" sz="5400" b="1" dirty="0"/>
                  <a:t> </a:t>
                </a:r>
                <a:r>
                  <a:rPr lang="ru-RU" sz="54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1" smtClean="0">
                            <a:latin typeface="Cambria Math"/>
                          </a:rPr>
                          <m:t>𝟓𝟓</m:t>
                        </m:r>
                        <m:r>
                          <a:rPr lang="ru-RU" sz="5400" b="1" i="1" smtClean="0">
                            <a:latin typeface="Cambria Math"/>
                          </a:rPr>
                          <m:t>а²к²</m:t>
                        </m:r>
                      </m:num>
                      <m:den>
                        <m:r>
                          <a:rPr lang="ru-RU" sz="5400" b="1" i="1" smtClean="0">
                            <a:latin typeface="Cambria Math"/>
                          </a:rPr>
                          <m:t>𝟐𝟓</m:t>
                        </m:r>
                        <m:sSup>
                          <m:sSupPr>
                            <m:ctrlPr>
                              <a:rPr lang="ru-RU" sz="5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5400" b="1" i="1" smtClean="0">
                                <a:latin typeface="Cambria Math"/>
                              </a:rPr>
                              <m:t>а</m:t>
                            </m:r>
                          </m:e>
                          <m:sup>
                            <m:r>
                              <a:rPr lang="ru-RU" sz="5400" b="1" i="1" smtClean="0"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  <m:r>
                          <a:rPr lang="ru-RU" sz="5400" b="1" i="1" smtClean="0">
                            <a:latin typeface="Cambria Math"/>
                          </a:rPr>
                          <m:t>к²</m:t>
                        </m:r>
                      </m:den>
                    </m:f>
                  </m:oMath>
                </a14:m>
                <a:endParaRPr lang="ru-RU" sz="5400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6" r="-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280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Привести дроби </a:t>
            </a:r>
            <a:br>
              <a:rPr lang="ru-RU" dirty="0" smtClean="0"/>
            </a:br>
            <a:r>
              <a:rPr lang="ru-RU" dirty="0" smtClean="0"/>
              <a:t>к общему знаменателю: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83568" y="1556791"/>
                <a:ext cx="7704856" cy="4968553"/>
              </a:xfr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>
                <a:noAutofit/>
              </a:bodyPr>
              <a:lstStyle/>
              <a:p>
                <a:r>
                  <a:rPr lang="ru-RU" sz="4000" b="1" dirty="0" smtClean="0">
                    <a:solidFill>
                      <a:schemeClr val="tx1"/>
                    </a:solidFill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ru-RU" sz="4000" b="1" dirty="0" smtClean="0">
                  <a:solidFill>
                    <a:schemeClr val="tx1"/>
                  </a:solidFill>
                </a:endParaRPr>
              </a:p>
              <a:p>
                <a:r>
                  <a:rPr lang="ru-RU" sz="4000" b="1" dirty="0">
                    <a:solidFill>
                      <a:schemeClr val="tx1"/>
                    </a:solidFill>
                  </a:rPr>
                  <a:t>б</a:t>
                </a:r>
                <a:r>
                  <a:rPr lang="ru-RU" sz="4000" b="1" dirty="0" smtClean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ru-RU" sz="4000" b="1" dirty="0" smtClean="0">
                  <a:solidFill>
                    <a:schemeClr val="tx1"/>
                  </a:solidFill>
                </a:endParaRPr>
              </a:p>
              <a:p>
                <a:r>
                  <a:rPr lang="ru-RU" sz="4000" b="1" dirty="0">
                    <a:solidFill>
                      <a:schemeClr val="tx1"/>
                    </a:solidFill>
                  </a:rPr>
                  <a:t>в</a:t>
                </a:r>
                <a:r>
                  <a:rPr lang="ru-RU" sz="4000" b="1" dirty="0" smtClean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ru-RU" sz="4000" b="1" dirty="0" smtClean="0">
                  <a:solidFill>
                    <a:schemeClr val="tx1"/>
                  </a:solidFill>
                </a:endParaRPr>
              </a:p>
              <a:p>
                <a:r>
                  <a:rPr lang="ru-RU" sz="4000" b="1" dirty="0">
                    <a:solidFill>
                      <a:schemeClr val="tx1"/>
                    </a:solidFill>
                  </a:rPr>
                  <a:t>г</a:t>
                </a:r>
                <a:r>
                  <a:rPr lang="ru-RU" sz="4000" b="1" dirty="0" smtClean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𝟗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х+х²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х³−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83568" y="1556791"/>
                <a:ext cx="7704856" cy="496855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970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Привести дроби </a:t>
            </a:r>
            <a:br>
              <a:rPr lang="ru-RU" dirty="0" smtClean="0"/>
            </a:br>
            <a:r>
              <a:rPr lang="ru-RU" dirty="0" smtClean="0"/>
              <a:t>к общему знаменателю: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83568" y="1556791"/>
                <a:ext cx="7704856" cy="4968553"/>
              </a:xfr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>
                <a:noAutofit/>
              </a:bodyPr>
              <a:lstStyle/>
              <a:p>
                <a:r>
                  <a:rPr lang="ru-RU" sz="4000" b="1" dirty="0" smtClean="0">
                    <a:solidFill>
                      <a:schemeClr val="tx1"/>
                    </a:solidFill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ru-RU" sz="4000" b="1" dirty="0" smtClean="0">
                  <a:solidFill>
                    <a:schemeClr val="tx1"/>
                  </a:solidFill>
                </a:endParaRPr>
              </a:p>
              <a:p>
                <a:r>
                  <a:rPr lang="ru-RU" sz="4000" b="1" dirty="0">
                    <a:solidFill>
                      <a:schemeClr val="tx1"/>
                    </a:solidFill>
                  </a:rPr>
                  <a:t>б</a:t>
                </a:r>
                <a:r>
                  <a:rPr lang="ru-RU" sz="4000" b="1" dirty="0" smtClean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          </a:t>
                </a:r>
              </a:p>
              <a:p>
                <a:r>
                  <a:rPr lang="ru-RU" sz="4000" b="1" dirty="0">
                    <a:solidFill>
                      <a:schemeClr val="tx1"/>
                    </a:solidFill>
                  </a:rPr>
                  <a:t>в</a:t>
                </a:r>
                <a:r>
                  <a:rPr lang="ru-RU" sz="4000" b="1" dirty="0" smtClean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ru-RU" sz="4000" b="1" dirty="0" smtClean="0">
                  <a:solidFill>
                    <a:schemeClr val="tx1"/>
                  </a:solidFill>
                </a:endParaRPr>
              </a:p>
              <a:p>
                <a:r>
                  <a:rPr lang="ru-RU" sz="4000" b="1" dirty="0">
                    <a:solidFill>
                      <a:schemeClr val="tx1"/>
                    </a:solidFill>
                  </a:rPr>
                  <a:t>г</a:t>
                </a:r>
                <a:r>
                  <a:rPr lang="ru-RU" sz="4000" b="1" dirty="0" smtClean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𝟗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х+х²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х³−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83568" y="1556791"/>
                <a:ext cx="7704856" cy="496855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588224" y="184482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35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45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Привести дроби </a:t>
            </a:r>
            <a:br>
              <a:rPr lang="ru-RU" dirty="0" smtClean="0"/>
            </a:br>
            <a:r>
              <a:rPr lang="ru-RU" dirty="0" smtClean="0"/>
              <a:t>к общему знаменателю: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83568" y="1556791"/>
                <a:ext cx="7704856" cy="4968553"/>
              </a:xfr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>
                <a:noAutofit/>
              </a:bodyPr>
              <a:lstStyle/>
              <a:p>
                <a:r>
                  <a:rPr lang="ru-RU" sz="4000" b="1" dirty="0" smtClean="0">
                    <a:solidFill>
                      <a:schemeClr val="tx1"/>
                    </a:solidFill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ru-RU" sz="4000" b="1" dirty="0" smtClean="0">
                  <a:solidFill>
                    <a:schemeClr val="tx1"/>
                  </a:solidFill>
                </a:endParaRPr>
              </a:p>
              <a:p>
                <a:r>
                  <a:rPr lang="ru-RU" sz="4000" b="1" dirty="0">
                    <a:solidFill>
                      <a:schemeClr val="tx1"/>
                    </a:solidFill>
                  </a:rPr>
                  <a:t>б</a:t>
                </a:r>
                <a:r>
                  <a:rPr lang="ru-RU" sz="4000" b="1" dirty="0" smtClean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          </a:t>
                </a:r>
              </a:p>
              <a:p>
                <a:r>
                  <a:rPr lang="ru-RU" sz="4000" b="1" dirty="0">
                    <a:solidFill>
                      <a:schemeClr val="tx1"/>
                    </a:solidFill>
                  </a:rPr>
                  <a:t>в</a:t>
                </a:r>
                <a:r>
                  <a:rPr lang="ru-RU" sz="4000" b="1" dirty="0" smtClean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ru-RU" sz="4000" b="1" dirty="0" smtClean="0">
                  <a:solidFill>
                    <a:schemeClr val="tx1"/>
                  </a:solidFill>
                </a:endParaRPr>
              </a:p>
              <a:p>
                <a:r>
                  <a:rPr lang="ru-RU" sz="4000" b="1" dirty="0">
                    <a:solidFill>
                      <a:schemeClr val="tx1"/>
                    </a:solidFill>
                  </a:rPr>
                  <a:t>г</a:t>
                </a:r>
                <a:r>
                  <a:rPr lang="ru-RU" sz="4000" b="1" dirty="0" smtClean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𝟗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х+х²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х³−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83568" y="1556791"/>
                <a:ext cx="7704856" cy="496855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588224" y="184482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35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248" y="2852936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14х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2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Привести дроби </a:t>
            </a:r>
            <a:br>
              <a:rPr lang="ru-RU" dirty="0" smtClean="0"/>
            </a:br>
            <a:r>
              <a:rPr lang="ru-RU" dirty="0" smtClean="0"/>
              <a:t>к общему знаменателю: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83568" y="1556791"/>
                <a:ext cx="7704856" cy="4968553"/>
              </a:xfr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>
                <a:noAutofit/>
              </a:bodyPr>
              <a:lstStyle/>
              <a:p>
                <a:r>
                  <a:rPr lang="ru-RU" sz="4000" b="1" dirty="0" smtClean="0">
                    <a:solidFill>
                      <a:schemeClr val="tx1"/>
                    </a:solidFill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ru-RU" sz="4000" b="1" dirty="0" smtClean="0">
                  <a:solidFill>
                    <a:schemeClr val="tx1"/>
                  </a:solidFill>
                </a:endParaRPr>
              </a:p>
              <a:p>
                <a:r>
                  <a:rPr lang="ru-RU" sz="4000" b="1" dirty="0">
                    <a:solidFill>
                      <a:schemeClr val="tx1"/>
                    </a:solidFill>
                  </a:rPr>
                  <a:t>б</a:t>
                </a:r>
                <a:r>
                  <a:rPr lang="ru-RU" sz="4000" b="1" dirty="0" smtClean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          </a:t>
                </a:r>
              </a:p>
              <a:p>
                <a:r>
                  <a:rPr lang="ru-RU" sz="4000" b="1" dirty="0" smtClean="0">
                    <a:solidFill>
                      <a:schemeClr val="tx1"/>
                    </a:solidFill>
                  </a:rPr>
                  <a:t>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ru-RU" sz="4000" b="1" dirty="0" smtClean="0">
                  <a:solidFill>
                    <a:schemeClr val="tx1"/>
                  </a:solidFill>
                </a:endParaRPr>
              </a:p>
              <a:p>
                <a:r>
                  <a:rPr lang="ru-RU" sz="4000" b="1" dirty="0" smtClean="0">
                    <a:solidFill>
                      <a:schemeClr val="tx1"/>
                    </a:solidFill>
                  </a:rPr>
                  <a:t>     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𝟗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х+х²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х³−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83568" y="1556791"/>
                <a:ext cx="7704856" cy="496855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588224" y="184482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35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248" y="2852936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14х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6588223" y="3933056"/>
            <a:ext cx="1867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2(х – 4)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08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Привести дроби </a:t>
            </a:r>
            <a:br>
              <a:rPr lang="ru-RU" dirty="0" smtClean="0"/>
            </a:br>
            <a:r>
              <a:rPr lang="ru-RU" dirty="0" smtClean="0"/>
              <a:t>к общему знаменателю: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1556791"/>
                <a:ext cx="8280920" cy="4968553"/>
              </a:xfr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>
                <a:noAutofit/>
              </a:bodyPr>
              <a:lstStyle/>
              <a:p>
                <a:r>
                  <a:rPr lang="ru-RU" sz="4000" b="1" dirty="0" smtClean="0">
                    <a:solidFill>
                      <a:schemeClr val="tx1"/>
                    </a:solidFill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ru-RU" sz="4000" b="1" dirty="0" smtClean="0">
                  <a:solidFill>
                    <a:schemeClr val="tx1"/>
                  </a:solidFill>
                </a:endParaRPr>
              </a:p>
              <a:p>
                <a:r>
                  <a:rPr lang="ru-RU" sz="4000" b="1" dirty="0">
                    <a:solidFill>
                      <a:schemeClr val="tx1"/>
                    </a:solidFill>
                  </a:rPr>
                  <a:t>б</a:t>
                </a:r>
                <a:r>
                  <a:rPr lang="ru-RU" sz="4000" b="1" dirty="0" smtClean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          </a:t>
                </a:r>
              </a:p>
              <a:p>
                <a:r>
                  <a:rPr lang="ru-RU" sz="4000" b="1" dirty="0" smtClean="0">
                    <a:solidFill>
                      <a:schemeClr val="tx1"/>
                    </a:solidFill>
                  </a:rPr>
                  <a:t>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ru-RU" sz="4000" b="1" dirty="0" smtClean="0">
                  <a:solidFill>
                    <a:schemeClr val="tx1"/>
                  </a:solidFill>
                </a:endParaRPr>
              </a:p>
              <a:p>
                <a:r>
                  <a:rPr lang="ru-RU" sz="4000" b="1" dirty="0" smtClean="0">
                    <a:solidFill>
                      <a:schemeClr val="tx1"/>
                    </a:solidFill>
                  </a:rPr>
                  <a:t>     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𝟗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х+х²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х³−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1556791"/>
                <a:ext cx="8280920" cy="496855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588224" y="184482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35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248" y="2852936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14х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6588223" y="3933056"/>
            <a:ext cx="1867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2(х – 4)</a:t>
            </a:r>
            <a:endParaRPr lang="ru-RU" sz="36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020272" y="5373216"/>
                <a:ext cx="14356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0" i="0" smtClean="0">
                        <a:solidFill>
                          <a:srgbClr val="0070C0"/>
                        </a:solidFill>
                        <a:latin typeface="Cambria Math"/>
                      </a:rPr>
                      <m:t>х³</m:t>
                    </m:r>
                  </m:oMath>
                </a14:m>
                <a:r>
                  <a:rPr lang="ru-RU" sz="3600" b="1" dirty="0" smtClean="0">
                    <a:solidFill>
                      <a:srgbClr val="0070C0"/>
                    </a:solidFill>
                  </a:rPr>
                  <a:t> - 27</a:t>
                </a:r>
                <a:endParaRPr lang="ru-RU" sz="3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5373216"/>
                <a:ext cx="1435694" cy="646331"/>
              </a:xfrm>
              <a:prstGeom prst="rect">
                <a:avLst/>
              </a:prstGeom>
              <a:blipFill>
                <a:blip r:embed="rId3"/>
                <a:stretch>
                  <a:fillRect t="-13208" r="-1063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186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94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Тема Office</vt:lpstr>
      <vt:lpstr>Приведите дроби к  общему знаменателю</vt:lpstr>
      <vt:lpstr>Ответы</vt:lpstr>
      <vt:lpstr>Приведите дроби к новому знаменателю:</vt:lpstr>
      <vt:lpstr>Презентация PowerPoint</vt:lpstr>
      <vt:lpstr>Привести дроби  к общему знаменателю:</vt:lpstr>
      <vt:lpstr>Привести дроби  к общему знаменателю:</vt:lpstr>
      <vt:lpstr>Привести дроби  к общему знаменателю:</vt:lpstr>
      <vt:lpstr>Привести дроби  к общему знаменателю:</vt:lpstr>
      <vt:lpstr>Привести дроби  к общему знаменателю:</vt:lpstr>
      <vt:lpstr>Алгоритм приведения дробей  к общему знаменателю:</vt:lpstr>
      <vt:lpstr>Приведите дроби к общему знаменателю</vt:lpstr>
      <vt:lpstr>Ответы</vt:lpstr>
      <vt:lpstr>1. Что является общим знаменателем для дробей 1/12 и 2/15?  2. Выполните приведение дробей  к общему знаменателю: 1/(х+1) и 1/(х-1).  3. Какой наименьший общий знаменатель  для дробей х/(х-у) и у/(у-х)?  </vt:lpstr>
      <vt:lpstr>Самооценка: 1. Я знаю, что для того чтобы привести дроби к общему знаменателю надо найти наименьший общий знаменатель(НОЗ). 2. Я понимаю, что при приведении дробей к НОЗ полезно разложить на множители их знаменатели. 3. Я могу приводить обыкновенные дроби к общему знаменателю.  4. Я умею приводить алгебраические дроби к общему знаменателю.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Приведите дроби к общему знаменателю.</dc:title>
  <dc:creator>2015</dc:creator>
  <cp:lastModifiedBy>Информатика 1</cp:lastModifiedBy>
  <cp:revision>20</cp:revision>
  <dcterms:created xsi:type="dcterms:W3CDTF">2016-02-09T06:29:19Z</dcterms:created>
  <dcterms:modified xsi:type="dcterms:W3CDTF">2022-01-30T11:26:27Z</dcterms:modified>
</cp:coreProperties>
</file>