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78" r:id="rId4"/>
    <p:sldId id="279" r:id="rId5"/>
    <p:sldId id="280" r:id="rId6"/>
    <p:sldId id="270" r:id="rId7"/>
    <p:sldId id="271" r:id="rId8"/>
    <p:sldId id="261" r:id="rId9"/>
    <p:sldId id="262" r:id="rId10"/>
    <p:sldId id="263" r:id="rId11"/>
    <p:sldId id="282" r:id="rId12"/>
    <p:sldId id="259" r:id="rId13"/>
    <p:sldId id="264" r:id="rId14"/>
    <p:sldId id="283" r:id="rId15"/>
    <p:sldId id="277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08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B2DA0-3AF7-4E28-89DA-E77070B3DA4C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41BBA-C5DA-4DC4-9B87-D92B8AF8ED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20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6E3655-30B1-42E2-AB31-5739CEA4C0B3}" type="slidenum">
              <a:rPr lang="ru-RU" altLang="ru-RU" sz="120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ru-RU" altLang="ru-RU" sz="1200">
              <a:latin typeface="Arial" panose="020B0604020202020204" pitchFamily="34" charset="0"/>
            </a:endParaRPr>
          </a:p>
        </p:txBody>
      </p:sp>
      <p:sp>
        <p:nvSpPr>
          <p:cNvPr id="4099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0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1038" y="4716463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altLang="ru-RU" sz="1800"/>
              <a:t>Уважаемые коллеги!</a:t>
            </a:r>
          </a:p>
        </p:txBody>
      </p:sp>
      <p:sp>
        <p:nvSpPr>
          <p:cNvPr id="4101" name="Номер слайда 3"/>
          <p:cNvSpPr txBox="1">
            <a:spLocks noGrp="1"/>
          </p:cNvSpPr>
          <p:nvPr/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4824907-8FB8-4796-92F5-3379CBC92402}" type="slidenum">
              <a:rPr lang="ru-RU" altLang="ru-RU" sz="1200"/>
              <a:pPr algn="r" eaLnBrk="1" hangingPunct="1">
                <a:spcBef>
                  <a:spcPct val="0"/>
                </a:spcBef>
              </a:pPr>
              <a:t>1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4021768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/>
              <a:t>ПРОГРАММА РАЗВИТИЯ</a:t>
            </a:r>
          </a:p>
          <a:p>
            <a:pPr lvl="0"/>
            <a:r>
              <a:rPr lang="ru-RU" sz="1800" b="1" dirty="0"/>
              <a:t>Развитие  университетской науки, направленной   на  повышение конкурентоспособности, и создание   высокотехнологичных  инновационных продуктов для нужд практического здравоохранения и укрепления здоровья населения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4C2A8-352D-4A08-8A03-2BCC3E157239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822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b="1" dirty="0"/>
              <a:t>ПРОГРАММА РАЗВИТИЯ</a:t>
            </a:r>
          </a:p>
          <a:p>
            <a:pPr lvl="0"/>
            <a:r>
              <a:rPr lang="ru-RU" sz="1800" b="1" dirty="0"/>
              <a:t>Развитие  университетской науки, направленной   на  повышение конкурентоспособности, и создание   высокотехнологичных  инновационных продуктов для нужд практического здравоохранения и укрепления здоровья населения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4C2A8-352D-4A08-8A03-2BCC3E157239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380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/>
              <a:t>Коммерциализация инновационных разработок в ходе реализации Стратегии – мип Инновационное переустройство здравоохранения невозможно без</a:t>
            </a:r>
          </a:p>
          <a:p>
            <a:r>
              <a:rPr lang="ru-RU" altLang="ru-RU"/>
              <a:t>институциональных преобразований, предусматривающих консолидацию научного и экспертного медицинского сообщества, научных медицинских</a:t>
            </a:r>
          </a:p>
          <a:p>
            <a:r>
              <a:rPr lang="ru-RU" altLang="ru-RU"/>
              <a:t>организаций, устранение межведомственной разобщенности отдельных научных лабораторий и групп, развитие научных школ вокруг ведущих медицинских вузов. Кроме того, предполагается технологическое обновление научной, научно-образовательной инфраструктуры: создание сети центров доклинической и клинической трансляционной медицины, сертифицированных вивариев, банков биологического материала и чистых клеточных линий, центров  биоинформатики, в том числе на базе ведущих медицинских вузов</a:t>
            </a:r>
          </a:p>
          <a:p>
            <a:endParaRPr lang="ru-RU" altLang="ru-RU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45202AF-962D-4316-ABD8-C107FED984F7}" type="slidenum">
              <a:rPr lang="ru-RU" altLang="ru-RU" sz="1200"/>
              <a:pPr>
                <a:spcBef>
                  <a:spcPct val="0"/>
                </a:spcBef>
              </a:pPr>
              <a:t>15</a:t>
            </a:fld>
            <a:endParaRPr lang="ru-RU" altLang="ru-RU" sz="1200"/>
          </a:p>
        </p:txBody>
      </p:sp>
    </p:spTree>
    <p:extLst>
      <p:ext uri="{BB962C8B-B14F-4D97-AF65-F5344CB8AC3E}">
        <p14:creationId xmlns:p14="http://schemas.microsoft.com/office/powerpoint/2010/main" val="3154112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414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602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267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7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53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60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768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701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61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698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916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18074-B124-4F1A-ADC2-ED1098B1E681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0E1D8-818F-498C-A0E8-1DE4F45C6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05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mailto:priem@tyumsmu.ru" TargetMode="External"/><Relationship Id="rId4" Type="http://schemas.openxmlformats.org/officeDocument/2006/relationships/hyperlink" Target="https://www.tyumsmu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-48683" y="-27384"/>
            <a:ext cx="12192000" cy="68580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888" tIns="51944" rIns="103888" bIns="51944" anchor="ctr"/>
          <a:lstStyle/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3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2267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2267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altLang="ru-RU" sz="2267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eaLnBrk="1" hangingPunct="1">
              <a:defRPr/>
            </a:pP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75" name="Rectangle 6"/>
          <p:cNvSpPr>
            <a:spLocks noChangeArrowheads="1"/>
          </p:cNvSpPr>
          <p:nvPr/>
        </p:nvSpPr>
        <p:spPr bwMode="auto">
          <a:xfrm>
            <a:off x="1" y="5204478"/>
            <a:ext cx="11664951" cy="453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267" b="1"/>
          </a:p>
        </p:txBody>
      </p:sp>
      <p:sp>
        <p:nvSpPr>
          <p:cNvPr id="3076" name="Прямоугольник 1"/>
          <p:cNvSpPr>
            <a:spLocks noChangeArrowheads="1"/>
          </p:cNvSpPr>
          <p:nvPr/>
        </p:nvSpPr>
        <p:spPr bwMode="auto">
          <a:xfrm>
            <a:off x="5600700" y="1652425"/>
            <a:ext cx="6064251" cy="3059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3888" tIns="51944" rIns="103888" bIns="519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chemeClr val="bg1"/>
                </a:solidFill>
              </a:rPr>
              <a:t>Тюменский </a:t>
            </a:r>
            <a:r>
              <a:rPr lang="ru-RU" altLang="ru-RU" sz="4800" b="1" dirty="0" smtClean="0">
                <a:solidFill>
                  <a:schemeClr val="bg1"/>
                </a:solidFill>
              </a:rPr>
              <a:t>Государственный Медицинский Университет </a:t>
            </a:r>
          </a:p>
        </p:txBody>
      </p:sp>
      <p:pic>
        <p:nvPicPr>
          <p:cNvPr id="3077" name="Picture 3" descr="C:\Users\Alifov\Desktop\черногория\logo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4" y="1675280"/>
            <a:ext cx="4838896" cy="254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4579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СД оч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302531"/>
            <a:ext cx="5135044" cy="3630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2022-02-22_15-28-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60" y="2537732"/>
            <a:ext cx="5882368" cy="415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iver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3" y="46786"/>
            <a:ext cx="25717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риоритет 2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3" y="156323"/>
            <a:ext cx="25717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822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FE597-7FD5-44A4-BDCB-16000C9BB6E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-27383"/>
            <a:ext cx="12192000" cy="759884"/>
          </a:xfrm>
          <a:prstGeom prst="rect">
            <a:avLst/>
          </a:prstGeom>
          <a:solidFill>
            <a:srgbClr val="A51C30"/>
          </a:solidFill>
          <a:ln w="9525">
            <a:noFill/>
            <a:miter lim="800000"/>
            <a:headEnd/>
            <a:tailEnd/>
          </a:ln>
        </p:spPr>
        <p:txBody>
          <a:bodyPr lIns="88544" tIns="44272" rIns="88544" bIns="44272"/>
          <a:lstStyle/>
          <a:p>
            <a:pPr algn="ctr">
              <a:defRPr/>
            </a:pP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54667" y="-16768"/>
            <a:ext cx="9916583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9" tIns="51944" rIns="103889" bIns="5194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36433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72866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09298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45731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854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prstClr val="white"/>
                </a:solidFill>
                <a:ea typeface="+mn-ea"/>
                <a:cs typeface="+mn-cs"/>
              </a:rPr>
              <a:t>Перечень вступительных испытаний</a:t>
            </a:r>
            <a:endParaRPr lang="ru-RU" sz="2400" b="1" dirty="0">
              <a:solidFill>
                <a:prstClr val="white"/>
              </a:solidFill>
              <a:ea typeface="+mn-ea"/>
              <a:cs typeface="+mn-cs"/>
            </a:endParaRPr>
          </a:p>
        </p:txBody>
      </p:sp>
      <p:pic>
        <p:nvPicPr>
          <p:cNvPr id="8" name="Picture 3" descr="C:\Users\Alifov\Desktop\черногория\logo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30991"/>
            <a:ext cx="1236133" cy="6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432123"/>
              </p:ext>
            </p:extLst>
          </p:nvPr>
        </p:nvGraphicFramePr>
        <p:xfrm>
          <a:off x="2109084" y="1052544"/>
          <a:ext cx="7973831" cy="5608320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3815440">
                  <a:extLst>
                    <a:ext uri="{9D8B030D-6E8A-4147-A177-3AD203B41FA5}">
                      <a16:colId xmlns:a16="http://schemas.microsoft.com/office/drawing/2014/main" val="1957933465"/>
                    </a:ext>
                  </a:extLst>
                </a:gridCol>
                <a:gridCol w="4158391">
                  <a:extLst>
                    <a:ext uri="{9D8B030D-6E8A-4147-A177-3AD203B41FA5}">
                      <a16:colId xmlns:a16="http://schemas.microsoft.com/office/drawing/2014/main" val="3272220979"/>
                    </a:ext>
                  </a:extLst>
                </a:gridCol>
              </a:tblGrid>
              <a:tr h="527912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Специальность (направление подготовки)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Перечень вступительных испытаний (в порядке приоритета)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8339614"/>
                  </a:ext>
                </a:extLst>
              </a:tr>
              <a:tr h="230536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</a:rPr>
                        <a:t>Специалитет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0634325"/>
                  </a:ext>
                </a:extLst>
              </a:tr>
              <a:tr h="662139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Лечебное дело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1-Химия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2-Биология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3-Русский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928262"/>
                  </a:ext>
                </a:extLst>
              </a:tr>
              <a:tr h="72029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Педиатрия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1-Химия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2-Биология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3-Русский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44533360"/>
                  </a:ext>
                </a:extLst>
              </a:tr>
              <a:tr h="72029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Стоматология</a:t>
                      </a:r>
                      <a:r>
                        <a:rPr lang="ru-RU" sz="2800" dirty="0">
                          <a:effectLst/>
                        </a:rPr>
                        <a:t/>
                      </a:r>
                      <a:br>
                        <a:rPr lang="ru-RU" sz="2800" dirty="0">
                          <a:effectLst/>
                        </a:rPr>
                      </a:b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1-Химия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2-Биология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3-Русский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12431337"/>
                  </a:ext>
                </a:extLst>
              </a:tr>
              <a:tr h="72029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Фармация</a:t>
                      </a:r>
                      <a:r>
                        <a:rPr lang="ru-RU" sz="2800" dirty="0">
                          <a:effectLst/>
                        </a:rPr>
                        <a:t/>
                      </a:r>
                      <a:br>
                        <a:rPr lang="ru-RU" sz="2800" dirty="0">
                          <a:effectLst/>
                        </a:rPr>
                      </a:b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1-Химия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2-Биология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3-Русский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32333904"/>
                  </a:ext>
                </a:extLst>
              </a:tr>
              <a:tr h="230536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effectLst/>
                        </a:rPr>
                        <a:t>Бакалавриат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565980"/>
                  </a:ext>
                </a:extLst>
              </a:tr>
              <a:tr h="72029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effectLst/>
                        </a:rPr>
                        <a:t>Сестринское </a:t>
                      </a:r>
                      <a:r>
                        <a:rPr lang="ru-RU" sz="2800" dirty="0">
                          <a:effectLst/>
                        </a:rPr>
                        <a:t>дело</a:t>
                      </a:r>
                      <a:r>
                        <a:rPr lang="ru-RU" sz="1600" dirty="0">
                          <a:effectLst/>
                        </a:rPr>
                        <a:t/>
                      </a:r>
                      <a:br>
                        <a:rPr lang="ru-RU" sz="1600" dirty="0">
                          <a:effectLst/>
                        </a:rPr>
                      </a:b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</a:rPr>
                        <a:t>1-Биология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2-Химия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3-Русский язык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3362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3542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246627"/>
              </p:ext>
            </p:extLst>
          </p:nvPr>
        </p:nvGraphicFramePr>
        <p:xfrm>
          <a:off x="246745" y="246988"/>
          <a:ext cx="11640452" cy="634929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960912">
                  <a:extLst>
                    <a:ext uri="{9D8B030D-6E8A-4147-A177-3AD203B41FA5}">
                      <a16:colId xmlns:a16="http://schemas.microsoft.com/office/drawing/2014/main" val="4068796750"/>
                    </a:ext>
                  </a:extLst>
                </a:gridCol>
                <a:gridCol w="897342">
                  <a:extLst>
                    <a:ext uri="{9D8B030D-6E8A-4147-A177-3AD203B41FA5}">
                      <a16:colId xmlns:a16="http://schemas.microsoft.com/office/drawing/2014/main" val="2799734503"/>
                    </a:ext>
                  </a:extLst>
                </a:gridCol>
                <a:gridCol w="1381540">
                  <a:extLst>
                    <a:ext uri="{9D8B030D-6E8A-4147-A177-3AD203B41FA5}">
                      <a16:colId xmlns:a16="http://schemas.microsoft.com/office/drawing/2014/main" val="2759374631"/>
                    </a:ext>
                  </a:extLst>
                </a:gridCol>
                <a:gridCol w="1381540">
                  <a:extLst>
                    <a:ext uri="{9D8B030D-6E8A-4147-A177-3AD203B41FA5}">
                      <a16:colId xmlns:a16="http://schemas.microsoft.com/office/drawing/2014/main" val="1876216771"/>
                    </a:ext>
                  </a:extLst>
                </a:gridCol>
                <a:gridCol w="1381540">
                  <a:extLst>
                    <a:ext uri="{9D8B030D-6E8A-4147-A177-3AD203B41FA5}">
                      <a16:colId xmlns:a16="http://schemas.microsoft.com/office/drawing/2014/main" val="3260344915"/>
                    </a:ext>
                  </a:extLst>
                </a:gridCol>
                <a:gridCol w="1818789">
                  <a:extLst>
                    <a:ext uri="{9D8B030D-6E8A-4147-A177-3AD203B41FA5}">
                      <a16:colId xmlns:a16="http://schemas.microsoft.com/office/drawing/2014/main" val="3211420972"/>
                    </a:ext>
                  </a:extLst>
                </a:gridCol>
                <a:gridCol w="1818789">
                  <a:extLst>
                    <a:ext uri="{9D8B030D-6E8A-4147-A177-3AD203B41FA5}">
                      <a16:colId xmlns:a16="http://schemas.microsoft.com/office/drawing/2014/main" val="3797481224"/>
                    </a:ext>
                  </a:extLst>
                </a:gridCol>
              </a:tblGrid>
              <a:tr h="90059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Специальность</a:t>
                      </a:r>
                      <a:r>
                        <a:rPr lang="ru-RU" sz="1800" dirty="0" smtClean="0">
                          <a:effectLst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направление </a:t>
                      </a:r>
                      <a:r>
                        <a:rPr lang="ru-RU" sz="1800" dirty="0">
                          <a:effectLst/>
                        </a:rPr>
                        <a:t>подготовки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Бюджетные места (КЦП).</a:t>
                      </a:r>
                      <a:br>
                        <a:rPr lang="ru-RU" sz="1800" dirty="0">
                          <a:effectLst/>
                        </a:rPr>
                      </a:br>
                      <a:r>
                        <a:rPr lang="ru-RU" sz="1800" dirty="0">
                          <a:effectLst/>
                        </a:rPr>
                        <a:t>Очная форма обучения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Места по договорам с оплатой стоимости обучения.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599745"/>
                  </a:ext>
                </a:extLst>
              </a:tr>
              <a:tr h="13508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Всего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В т.ч. по квоте лиц, имеющих особые права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</a:t>
                      </a:r>
                      <a:r>
                        <a:rPr lang="ru-RU" sz="1800" dirty="0" err="1">
                          <a:effectLst/>
                        </a:rPr>
                        <a:t>т.ч</a:t>
                      </a:r>
                      <a:r>
                        <a:rPr lang="ru-RU" sz="1800" dirty="0">
                          <a:effectLst/>
                        </a:rPr>
                        <a:t>. по квоте целевого </a:t>
                      </a:r>
                      <a:r>
                        <a:rPr lang="ru-RU" sz="1800" dirty="0" smtClean="0">
                          <a:effectLst/>
                        </a:rPr>
                        <a:t>приема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</a:t>
                      </a:r>
                      <a:r>
                        <a:rPr lang="ru-RU" sz="1800" dirty="0" err="1">
                          <a:effectLst/>
                        </a:rPr>
                        <a:t>т.ч</a:t>
                      </a:r>
                      <a:r>
                        <a:rPr lang="ru-RU" sz="1800" dirty="0">
                          <a:effectLst/>
                        </a:rPr>
                        <a:t>. общие бюджетные места (общий </a:t>
                      </a:r>
                      <a:r>
                        <a:rPr lang="ru-RU" sz="1800" dirty="0" smtClean="0">
                          <a:effectLst/>
                        </a:rPr>
                        <a:t>конкурс)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Граждане России и приравненные к ним в правах граждане</a:t>
                      </a:r>
                      <a:r>
                        <a:rPr lang="ru-RU" sz="1800" kern="1200" dirty="0">
                          <a:effectLst/>
                        </a:rPr>
                        <a:t> Белоруссии, Казахстана, Киргизии, </a:t>
                      </a:r>
                      <a:r>
                        <a:rPr lang="ru-RU" sz="1800" kern="1200" dirty="0" smtClean="0">
                          <a:effectLst/>
                        </a:rPr>
                        <a:t>Таджикистана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4815776"/>
                  </a:ext>
                </a:extLst>
              </a:tr>
              <a:tr h="900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Очная форма обучения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Очно-заочная форма обучения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5873189"/>
                  </a:ext>
                </a:extLst>
              </a:tr>
              <a:tr h="6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31.05.01 Лечебное дело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375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38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281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56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30346216"/>
                  </a:ext>
                </a:extLst>
              </a:tr>
              <a:tr h="487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31.05.02 Педиатрия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122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92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17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6391614"/>
                  </a:ext>
                </a:extLst>
              </a:tr>
              <a:tr h="487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31.05.03 Стоматология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90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23112347"/>
                  </a:ext>
                </a:extLst>
              </a:tr>
              <a:tr h="487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33.05.01 Фармация 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19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-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-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2751890"/>
                  </a:ext>
                </a:extLst>
              </a:tr>
              <a:tr h="6238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34.03.01 Сестринское дело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23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10</a:t>
                      </a:r>
                      <a:endParaRPr lang="ru-RU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10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9992629"/>
                  </a:ext>
                </a:extLst>
              </a:tr>
              <a:tr h="4874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Всего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558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59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-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499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effectLst/>
                        </a:rPr>
                        <a:t>280</a:t>
                      </a:r>
                      <a:endParaRPr lang="ru-RU" sz="32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10</a:t>
                      </a:r>
                      <a:endParaRPr lang="ru-RU" sz="3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6027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6027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99124" cy="1325563"/>
          </a:xfrm>
        </p:spPr>
        <p:txBody>
          <a:bodyPr/>
          <a:lstStyle/>
          <a:p>
            <a:r>
              <a:rPr lang="ru-RU" dirty="0" smtClean="0"/>
              <a:t>Способы подачи документов в Университет: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/>
          <a:lstStyle/>
          <a:p>
            <a:r>
              <a:rPr lang="ru-RU" dirty="0" smtClean="0"/>
              <a:t>направляются </a:t>
            </a:r>
            <a:r>
              <a:rPr lang="ru-RU" dirty="0"/>
              <a:t>в Университет с использованием </a:t>
            </a:r>
            <a:r>
              <a:rPr lang="ru-RU" dirty="0" err="1"/>
              <a:t>суперсервиса</a:t>
            </a:r>
            <a:r>
              <a:rPr lang="ru-RU" dirty="0"/>
              <a:t> "Поступление в вуз онлайн" посредством федеральной государственной информационной системы "Единый портал государственных и муниципальных услуг (функций</a:t>
            </a:r>
            <a:r>
              <a:rPr lang="ru-RU" dirty="0" smtClean="0"/>
              <a:t>)";</a:t>
            </a:r>
            <a:endParaRPr lang="ru-RU" dirty="0"/>
          </a:p>
          <a:p>
            <a:r>
              <a:rPr lang="ru-RU" dirty="0" smtClean="0"/>
              <a:t>направляются </a:t>
            </a:r>
            <a:r>
              <a:rPr lang="ru-RU" dirty="0"/>
              <a:t>в Университет в электронной форме посредством электронной информационной системы </a:t>
            </a:r>
            <a:r>
              <a:rPr lang="ru-RU" dirty="0" smtClean="0"/>
              <a:t>Университета;</a:t>
            </a:r>
          </a:p>
          <a:p>
            <a:r>
              <a:rPr lang="ru-RU" dirty="0" smtClean="0"/>
              <a:t>направляются в Университет через операторов почтовой связи общего пользования;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43999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-27383"/>
            <a:ext cx="12192000" cy="759884"/>
          </a:xfrm>
          <a:prstGeom prst="rect">
            <a:avLst/>
          </a:prstGeom>
          <a:solidFill>
            <a:srgbClr val="A51C30"/>
          </a:solidFill>
          <a:ln w="9525">
            <a:noFill/>
            <a:miter lim="800000"/>
            <a:headEnd/>
            <a:tailEnd/>
          </a:ln>
        </p:spPr>
        <p:txBody>
          <a:bodyPr lIns="88544" tIns="44272" rIns="88544" bIns="44272"/>
          <a:lstStyle/>
          <a:p>
            <a:pPr algn="ctr">
              <a:defRPr/>
            </a:pP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1103446" y="-27384"/>
            <a:ext cx="9916583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9" tIns="51944" rIns="103889" bIns="5194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36433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72866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09298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45731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854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a typeface="+mn-ea"/>
                <a:cs typeface="+mn-cs"/>
              </a:rPr>
              <a:t>Индивидуальные достижения при поступлении</a:t>
            </a:r>
          </a:p>
        </p:txBody>
      </p:sp>
      <p:pic>
        <p:nvPicPr>
          <p:cNvPr id="11" name="Picture 3" descr="C:\Users\Alifov\Desktop\черногория\logo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30991"/>
            <a:ext cx="1236133" cy="6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62D7DAC8-2AB7-411C-9285-BE4C9B01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49" y="922421"/>
            <a:ext cx="4320480" cy="25540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0F9237F7-4C78-4BCA-BDA8-59FBED22B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74" y="923315"/>
            <a:ext cx="4214084" cy="25657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4098" name="Picture 2" descr="Шаг в будущее»: тюменские школьники вернулись из Москвы с победой">
            <a:extLst>
              <a:ext uri="{FF2B5EF4-FFF2-40B4-BE49-F238E27FC236}">
                <a16:creationId xmlns:a16="http://schemas.microsoft.com/office/drawing/2014/main" id="{98BCFC76-A586-455B-9923-E62FEE90B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511" y="4293096"/>
            <a:ext cx="3264363" cy="24482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979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677333" y="2570866"/>
            <a:ext cx="10972800" cy="1143000"/>
          </a:xfrm>
        </p:spPr>
        <p:txBody>
          <a:bodyPr/>
          <a:lstStyle/>
          <a:p>
            <a:pPr algn="ctr"/>
            <a:r>
              <a:rPr lang="ru-RU" altLang="ru-RU" b="1" dirty="0"/>
              <a:t>Благодарю за внимание!</a:t>
            </a:r>
          </a:p>
        </p:txBody>
      </p:sp>
      <p:sp>
        <p:nvSpPr>
          <p:cNvPr id="4710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575" indent="-380990">
              <a:spcBef>
                <a:spcPct val="20000"/>
              </a:spcBef>
              <a:buFont typeface="Arial" panose="020B0604020202020204" pitchFamily="34" charset="0"/>
              <a:buChar char="–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3962" indent="-304792">
              <a:spcBef>
                <a:spcPct val="20000"/>
              </a:spcBef>
              <a:buFont typeface="Arial" panose="020B0604020202020204" pitchFamily="34" charset="0"/>
              <a:buChar char="•"/>
              <a:defRPr sz="2667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2133547" indent="-304792">
              <a:spcBef>
                <a:spcPct val="20000"/>
              </a:spcBef>
              <a:buFont typeface="Arial" panose="020B0604020202020204" pitchFamily="34" charset="0"/>
              <a:buChar char="–"/>
              <a:defRPr sz="2267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743131" indent="-304792">
              <a:spcBef>
                <a:spcPct val="20000"/>
              </a:spcBef>
              <a:buFont typeface="Arial" panose="020B0604020202020204" pitchFamily="34" charset="0"/>
              <a:buChar char="»"/>
              <a:defRPr sz="2267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67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67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67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67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3F431A7-2B02-4B50-BEF4-8A27EF99DA42}" type="slidenum">
              <a:rPr lang="ru-RU" altLang="ru-RU" sz="1333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333">
              <a:solidFill>
                <a:srgbClr val="898989"/>
              </a:solidFill>
            </a:endParaRPr>
          </a:p>
        </p:txBody>
      </p:sp>
      <p:pic>
        <p:nvPicPr>
          <p:cNvPr id="47108" name="Picture 2" descr="http://www.tyumsmu.ru/assets/drgalleries/4258/thumb_gerb-tyumg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64" y="1092201"/>
            <a:ext cx="125306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Прямоугольник 8"/>
          <p:cNvSpPr>
            <a:spLocks noChangeArrowheads="1"/>
          </p:cNvSpPr>
          <p:nvPr/>
        </p:nvSpPr>
        <p:spPr bwMode="auto">
          <a:xfrm>
            <a:off x="2308225" y="3741130"/>
            <a:ext cx="7711016" cy="258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8" tIns="51944" rIns="103888" bIns="51944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7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67" b="1" dirty="0" smtClean="0"/>
              <a:t>Российская Федерация, Тюменская область, г. Тюмень,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67" b="1" dirty="0" smtClean="0"/>
              <a:t>ул. Одесская, д. 54 (главный корпус)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2000" b="1" dirty="0" smtClean="0"/>
              <a:t>Сайт </a:t>
            </a:r>
            <a:r>
              <a:rPr lang="ru-RU" sz="2000" b="1" dirty="0"/>
              <a:t>Университета </a:t>
            </a:r>
            <a:r>
              <a:rPr lang="en-US" sz="2000" b="1" dirty="0">
                <a:hlinkClick r:id="rId4"/>
              </a:rPr>
              <a:t>https://www.tyumsmu.ru/</a:t>
            </a:r>
            <a:endParaRPr lang="ru-RU" sz="2000" b="1" dirty="0"/>
          </a:p>
          <a:p>
            <a:pPr algn="ctr">
              <a:buNone/>
            </a:pPr>
            <a:r>
              <a:rPr lang="ru-RU" sz="2000" b="1" dirty="0"/>
              <a:t>Раздел: </a:t>
            </a:r>
            <a:r>
              <a:rPr lang="ru-RU" sz="2000" b="1" dirty="0" smtClean="0"/>
              <a:t>поступающему </a:t>
            </a:r>
          </a:p>
          <a:p>
            <a:pPr algn="ctr">
              <a:buNone/>
            </a:pPr>
            <a:r>
              <a:rPr lang="en-US" sz="2000" b="1" dirty="0" smtClean="0"/>
              <a:t>email</a:t>
            </a:r>
            <a:r>
              <a:rPr lang="ru-RU" sz="2000" b="1" dirty="0"/>
              <a:t>:</a:t>
            </a:r>
            <a:r>
              <a:rPr lang="en-US" sz="2000" b="1" dirty="0"/>
              <a:t> </a:t>
            </a:r>
            <a:r>
              <a:rPr lang="en-US" sz="2000" b="1" dirty="0">
                <a:hlinkClick r:id="rId5"/>
              </a:rPr>
              <a:t>priem@tyumsmu.ru</a:t>
            </a:r>
            <a:endParaRPr lang="en-US" sz="20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67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67" b="1" dirty="0"/>
              <a:t>Приемная комиссия: 8 (3452</a:t>
            </a:r>
            <a:r>
              <a:rPr lang="en-US" altLang="ru-RU" sz="1867" b="1" dirty="0"/>
              <a:t>) 20-05-35</a:t>
            </a:r>
            <a:endParaRPr lang="ru-RU" altLang="ru-RU" sz="1867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sz="1867" b="1" dirty="0">
                <a:latin typeface="+mn-lt"/>
              </a:rPr>
              <a:t>Отделение довузовской подготовки: 8 (3452) 20-37-63</a:t>
            </a:r>
            <a:endParaRPr lang="ru-RU" altLang="ru-RU" sz="1867" b="1" dirty="0"/>
          </a:p>
        </p:txBody>
      </p:sp>
      <p:pic>
        <p:nvPicPr>
          <p:cNvPr id="471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816" y="980018"/>
            <a:ext cx="1991784" cy="1356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-27517"/>
            <a:ext cx="12192000" cy="759884"/>
          </a:xfrm>
          <a:prstGeom prst="rect">
            <a:avLst/>
          </a:prstGeom>
          <a:solidFill>
            <a:srgbClr val="A51C30"/>
          </a:solidFill>
          <a:ln w="9525">
            <a:noFill/>
            <a:miter lim="800000"/>
            <a:headEnd/>
            <a:tailEnd/>
          </a:ln>
        </p:spPr>
        <p:txBody>
          <a:bodyPr lIns="88544" tIns="44272" rIns="88544" bIns="44272"/>
          <a:lstStyle/>
          <a:p>
            <a:pPr algn="ctr">
              <a:defRPr/>
            </a:pP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" name="Picture 3" descr="C:\Users\Alifov\Desktop\черногория\logo_pn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-17825"/>
            <a:ext cx="1236133" cy="6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71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-27383"/>
            <a:ext cx="12192000" cy="759884"/>
          </a:xfrm>
          <a:prstGeom prst="rect">
            <a:avLst/>
          </a:prstGeom>
          <a:solidFill>
            <a:srgbClr val="A51C30"/>
          </a:solidFill>
          <a:ln w="9525">
            <a:noFill/>
            <a:miter lim="800000"/>
            <a:headEnd/>
            <a:tailEnd/>
          </a:ln>
        </p:spPr>
        <p:txBody>
          <a:bodyPr lIns="88544" tIns="44272" rIns="88544" bIns="44272"/>
          <a:lstStyle/>
          <a:p>
            <a:pPr algn="ctr">
              <a:defRPr/>
            </a:pP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pic>
        <p:nvPicPr>
          <p:cNvPr id="11" name="Picture 3" descr="C:\Users\Alifov\Desktop\черногория\logo_p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30991"/>
            <a:ext cx="1236133" cy="6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D4970315-D3B7-44DA-A24D-E656FAB764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50" y="932723"/>
            <a:ext cx="5609861" cy="5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59E5730-967F-426D-BAEA-0CD5F5645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211" y="932723"/>
            <a:ext cx="5609861" cy="5609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21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5899749" cy="53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49" y="941097"/>
            <a:ext cx="6292251" cy="591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4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5747657" cy="574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3986" y="701545"/>
            <a:ext cx="6156455" cy="61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5796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53950" cy="585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950" y="673331"/>
            <a:ext cx="6184669" cy="6184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850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FE597-7FD5-44A4-BDCB-16000C9BB6E4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-27383"/>
            <a:ext cx="12192000" cy="759884"/>
          </a:xfrm>
          <a:prstGeom prst="rect">
            <a:avLst/>
          </a:prstGeom>
          <a:solidFill>
            <a:srgbClr val="A51C30"/>
          </a:solidFill>
          <a:ln w="9525">
            <a:noFill/>
            <a:miter lim="800000"/>
            <a:headEnd/>
            <a:tailEnd/>
          </a:ln>
        </p:spPr>
        <p:txBody>
          <a:bodyPr lIns="88544" tIns="44272" rIns="88544" bIns="44272"/>
          <a:lstStyle/>
          <a:p>
            <a:pPr algn="ctr">
              <a:defRPr/>
            </a:pP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477345" y="-27384"/>
            <a:ext cx="9916583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9" tIns="51944" rIns="103889" bIns="5194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36433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72866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09298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45731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854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a typeface="+mn-ea"/>
                <a:cs typeface="+mn-cs"/>
              </a:rPr>
              <a:t>Самореализация студентов</a:t>
            </a:r>
          </a:p>
        </p:txBody>
      </p:sp>
      <p:pic>
        <p:nvPicPr>
          <p:cNvPr id="8" name="Picture 3" descr="C:\Users\Alifov\Desktop\черногория\logo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30991"/>
            <a:ext cx="1236133" cy="6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текст, спорт, танцор, в позе&#10;&#10;Автоматически созданное описание">
            <a:extLst>
              <a:ext uri="{FF2B5EF4-FFF2-40B4-BE49-F238E27FC236}">
                <a16:creationId xmlns:a16="http://schemas.microsoft.com/office/drawing/2014/main" id="{933FCA68-4E1C-4C82-91DC-6E3AA4A515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9" y="1107734"/>
            <a:ext cx="4477884" cy="2125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Изображение выглядит как здание, земля, внешний, танцор&#10;&#10;Автоматически созданное описание">
            <a:extLst>
              <a:ext uri="{FF2B5EF4-FFF2-40B4-BE49-F238E27FC236}">
                <a16:creationId xmlns:a16="http://schemas.microsoft.com/office/drawing/2014/main" id="{61BA646F-55C4-4FF7-9F19-63F0172E81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841" y="3705893"/>
            <a:ext cx="4477884" cy="298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F06CAB77-7BB2-4F23-8746-6B2AAA99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028733"/>
            <a:ext cx="1988840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188EAE9-1F22-4256-823D-35133C02C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691" y="894198"/>
            <a:ext cx="2257911" cy="22579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Изображение выглядит как текст, доска&#10;&#10;Автоматически созданное описание">
            <a:extLst>
              <a:ext uri="{FF2B5EF4-FFF2-40B4-BE49-F238E27FC236}">
                <a16:creationId xmlns:a16="http://schemas.microsoft.com/office/drawing/2014/main" id="{9E9BC438-4935-4501-A3EB-4FF41F356E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064" y="3624710"/>
            <a:ext cx="4085024" cy="283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3426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EFE597-7FD5-44A4-BDCB-16000C9BB6E4}" type="slidenum">
              <a:rPr lang="ru-RU" altLang="ru-RU" smtClean="0"/>
              <a:pPr>
                <a:defRPr/>
              </a:pPr>
              <a:t>7</a:t>
            </a:fld>
            <a:endParaRPr lang="ru-RU" altLang="ru-RU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-27383"/>
            <a:ext cx="12192000" cy="759884"/>
          </a:xfrm>
          <a:prstGeom prst="rect">
            <a:avLst/>
          </a:prstGeom>
          <a:solidFill>
            <a:srgbClr val="A51C30"/>
          </a:solidFill>
          <a:ln w="9525">
            <a:noFill/>
            <a:miter lim="800000"/>
            <a:headEnd/>
            <a:tailEnd/>
          </a:ln>
        </p:spPr>
        <p:txBody>
          <a:bodyPr lIns="88544" tIns="44272" rIns="88544" bIns="44272"/>
          <a:lstStyle/>
          <a:p>
            <a:pPr algn="ctr">
              <a:defRPr/>
            </a:pPr>
            <a:endParaRPr lang="ru-RU" sz="24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1354667" y="-16768"/>
            <a:ext cx="9916583" cy="85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889" tIns="51944" rIns="103889" bIns="51944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5pPr>
            <a:lvl6pPr marL="536433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6pPr>
            <a:lvl7pPr marL="1072866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7pPr>
            <a:lvl8pPr marL="1609298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8pPr>
            <a:lvl9pPr marL="2145731" algn="ctr" rtl="0" fontAlgn="base">
              <a:spcBef>
                <a:spcPct val="0"/>
              </a:spcBef>
              <a:spcAft>
                <a:spcPct val="0"/>
              </a:spcAft>
              <a:defRPr sz="5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88541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prstClr val="white"/>
                </a:solidFill>
                <a:ea typeface="+mn-ea"/>
                <a:cs typeface="+mn-cs"/>
              </a:rPr>
              <a:t>Международное сотрудничество</a:t>
            </a:r>
          </a:p>
        </p:txBody>
      </p:sp>
      <p:pic>
        <p:nvPicPr>
          <p:cNvPr id="8" name="Picture 3" descr="C:\Users\Alifov\Desktop\черногория\logo_p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7" y="30991"/>
            <a:ext cx="1236133" cy="662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Erasmus +">
            <a:extLst>
              <a:ext uri="{FF2B5EF4-FFF2-40B4-BE49-F238E27FC236}">
                <a16:creationId xmlns:a16="http://schemas.microsoft.com/office/drawing/2014/main" id="{9A865B41-B41C-4454-A675-A7DC4CB61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2" y="932723"/>
            <a:ext cx="4294977" cy="2400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81E7DABE-F381-46D5-A7DC-33D84F19B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171" y="959345"/>
            <a:ext cx="3838524" cy="2585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Страсбургский университет (University of Strasbourg)">
            <a:extLst>
              <a:ext uri="{FF2B5EF4-FFF2-40B4-BE49-F238E27FC236}">
                <a16:creationId xmlns:a16="http://schemas.microsoft.com/office/drawing/2014/main" id="{ED85D130-D980-44FA-9647-F2CD755A8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69" y="3717033"/>
            <a:ext cx="1105031" cy="9377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внешний, здание, земля, небо&#10;&#10;Автоматически созданное описание">
            <a:extLst>
              <a:ext uri="{FF2B5EF4-FFF2-40B4-BE49-F238E27FC236}">
                <a16:creationId xmlns:a16="http://schemas.microsoft.com/office/drawing/2014/main" id="{873A2AB2-B581-4546-81B9-1095E005E1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011" y="3750513"/>
            <a:ext cx="2091696" cy="2788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EBB314A9-CD54-470B-AC65-E424C70EF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872" y="4005065"/>
            <a:ext cx="3335392" cy="14145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5459D2B-5BC9-466A-950F-27D4A8AD0BC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596"/>
          <a:stretch/>
        </p:blipFill>
        <p:spPr>
          <a:xfrm>
            <a:off x="8400256" y="4910772"/>
            <a:ext cx="3603891" cy="1921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5563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Л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258989"/>
            <a:ext cx="5299264" cy="37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Пед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2261036"/>
            <a:ext cx="5965370" cy="421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iver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3" y="46786"/>
            <a:ext cx="25717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риоритет 2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3" y="156323"/>
            <a:ext cx="25717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727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Ст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03" y="171902"/>
            <a:ext cx="5894558" cy="4167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Фарм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117" y="2711903"/>
            <a:ext cx="5627700" cy="3979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univer.r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2343" y="46786"/>
            <a:ext cx="25717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Приоритет 203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593" y="156323"/>
            <a:ext cx="25717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43869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415</Words>
  <Application>Microsoft Office PowerPoint</Application>
  <PresentationFormat>Широкоэкранный</PresentationFormat>
  <Paragraphs>121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подачи документов в Университет:</vt:lpstr>
      <vt:lpstr>Презентация PowerPoint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Приемная компания 2022/23</dc:title>
  <dc:creator>Глушков Вениамин Сергеевич</dc:creator>
  <cp:lastModifiedBy>Косолапова Наталья Михайловна</cp:lastModifiedBy>
  <cp:revision>13</cp:revision>
  <dcterms:created xsi:type="dcterms:W3CDTF">2022-02-25T04:49:54Z</dcterms:created>
  <dcterms:modified xsi:type="dcterms:W3CDTF">2022-02-25T06:19:14Z</dcterms:modified>
</cp:coreProperties>
</file>