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60" r:id="rId2"/>
    <p:sldId id="259" r:id="rId3"/>
    <p:sldId id="262" r:id="rId4"/>
    <p:sldId id="263" r:id="rId5"/>
    <p:sldId id="264" r:id="rId6"/>
    <p:sldId id="265" r:id="rId7"/>
    <p:sldId id="273" r:id="rId8"/>
    <p:sldId id="269" r:id="rId9"/>
    <p:sldId id="266" r:id="rId10"/>
    <p:sldId id="267" r:id="rId11"/>
    <p:sldId id="268" r:id="rId12"/>
    <p:sldId id="270" r:id="rId13"/>
    <p:sldId id="271" r:id="rId14"/>
    <p:sldId id="272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A8D"/>
    <a:srgbClr val="003374"/>
    <a:srgbClr val="C9A093"/>
    <a:srgbClr val="F1F1F1"/>
    <a:srgbClr val="385592"/>
    <a:srgbClr val="3A5896"/>
    <a:srgbClr val="1D3C7A"/>
    <a:srgbClr val="213969"/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0845649"/>
      </p:ext>
    </p:extLst>
  </p:cSld>
  <p:clrMapOvr>
    <a:masterClrMapping/>
  </p:clrMapOvr>
  <p:transition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2725447"/>
      </p:ext>
    </p:extLst>
  </p:cSld>
  <p:clrMapOvr>
    <a:masterClrMapping/>
  </p:clrMapOvr>
  <p:transition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2581019"/>
      </p:ext>
    </p:extLst>
  </p:cSld>
  <p:clrMapOvr>
    <a:masterClrMapping/>
  </p:clrMapOvr>
  <p:transition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0094933"/>
      </p:ext>
    </p:extLst>
  </p:cSld>
  <p:clrMapOvr>
    <a:masterClrMapping/>
  </p:clrMapOvr>
  <p:transition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9467566"/>
      </p:ext>
    </p:extLst>
  </p:cSld>
  <p:clrMapOvr>
    <a:masterClrMapping/>
  </p:clrMapOvr>
  <p:transition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8750251"/>
      </p:ext>
    </p:extLst>
  </p:cSld>
  <p:clrMapOvr>
    <a:masterClrMapping/>
  </p:clrMapOvr>
  <p:transition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8137797"/>
      </p:ext>
    </p:extLst>
  </p:cSld>
  <p:clrMapOvr>
    <a:masterClrMapping/>
  </p:clrMapOvr>
  <p:transition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7867633"/>
      </p:ext>
    </p:extLst>
  </p:cSld>
  <p:clrMapOvr>
    <a:masterClrMapping/>
  </p:clrMapOvr>
  <p:transition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0246093"/>
      </p:ext>
    </p:extLst>
  </p:cSld>
  <p:clrMapOvr>
    <a:masterClrMapping/>
  </p:clrMapOvr>
  <p:transition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4897087"/>
      </p:ext>
    </p:extLst>
  </p:cSld>
  <p:clrMapOvr>
    <a:masterClrMapping/>
  </p:clrMapOvr>
  <p:transition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8639507"/>
      </p:ext>
    </p:extLst>
  </p:cSld>
  <p:clrMapOvr>
    <a:masterClrMapping/>
  </p:clrMapOvr>
  <p:transition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906" y="1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mb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alspace.spb.ru/index334.html" TargetMode="External"/><Relationship Id="rId2" Type="http://schemas.openxmlformats.org/officeDocument/2006/relationships/hyperlink" Target="http://powerpointstore.com/236-gory-nochyu.html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fb.ru/article/290869/priliv---eto-chto-takoe-chto-vyizyivaet-prilivyi-i-otlivyi" TargetMode="External"/><Relationship Id="rId4" Type="http://schemas.openxmlformats.org/officeDocument/2006/relationships/hyperlink" Target="http://astro-azbuka.ru/index.php?id=125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3.emf"/><Relationship Id="rId7" Type="http://schemas.openxmlformats.org/officeDocument/2006/relationships/slide" Target="slide9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4177" y="181837"/>
            <a:ext cx="7772400" cy="1633900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Луна и её влияние </a:t>
            </a:r>
            <a:br>
              <a:rPr lang="ru-RU" b="1" i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</a:br>
            <a:r>
              <a:rPr lang="ru-RU" b="1" i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на Землю</a:t>
            </a:r>
            <a:endParaRPr lang="ru-RU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72747"/>
            <a:ext cx="6858000" cy="1655762"/>
          </a:xfr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ru-RU" dirty="0" smtClean="0">
                <a:solidFill>
                  <a:schemeClr val="bg1"/>
                </a:solidFill>
              </a:rPr>
              <a:t>Автор: Григорьева Е. А., </a:t>
            </a:r>
          </a:p>
          <a:p>
            <a:pPr algn="r">
              <a:lnSpc>
                <a:spcPct val="100000"/>
              </a:lnSpc>
            </a:pPr>
            <a:r>
              <a:rPr lang="ru-RU" dirty="0" smtClean="0">
                <a:solidFill>
                  <a:schemeClr val="bg1"/>
                </a:solidFill>
              </a:rPr>
              <a:t>учитель физики</a:t>
            </a:r>
          </a:p>
          <a:p>
            <a:pPr algn="r">
              <a:lnSpc>
                <a:spcPct val="100000"/>
              </a:lnSpc>
            </a:pPr>
            <a:r>
              <a:rPr lang="ru-RU" dirty="0" smtClean="0">
                <a:solidFill>
                  <a:schemeClr val="bg1"/>
                </a:solidFill>
              </a:rPr>
              <a:t> МБОУ «Славская СОШ»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79" y="0"/>
            <a:ext cx="869986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chemeClr val="bg1"/>
                </a:solidFill>
              </a:rPr>
              <a:t>Везде ли приливы одинаковы?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Влияние Луны на земную кору неодинаково, поэтому нельзя сказать, что по всему миру приливы идентичны. В некоторых уголках планеты ежедневные перепады уровня моря доходят до шестнадцати метров. А жители побережья Черного моря практически вообще не замечают приливов и отливов, так как они являются самыми незначительными в мире. 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026" name="Picture 2" descr="Значение слова прили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6157" y="2760299"/>
            <a:ext cx="6667500" cy="375285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509" y="220959"/>
            <a:ext cx="883049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chemeClr val="bg1"/>
                </a:solidFill>
              </a:rPr>
              <a:t>Что вызывает приливы и отливы?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Изменение уровня моря вызвано </a:t>
            </a:r>
            <a:r>
              <a:rPr lang="ru-RU" sz="2400" b="1" i="1" u="sng" dirty="0" smtClean="0">
                <a:solidFill>
                  <a:schemeClr val="bg1"/>
                </a:solidFill>
              </a:rPr>
              <a:t>воздействием на земную кору Луны</a:t>
            </a:r>
            <a:r>
              <a:rPr lang="ru-RU" sz="2400" dirty="0" smtClean="0">
                <a:solidFill>
                  <a:schemeClr val="bg1"/>
                </a:solidFill>
              </a:rPr>
              <a:t>. Но как происходит этот процесс? Чтобы понять, что такое прилив, необходимо в подробностях представлять взаимодействие всех планет в Солнечной системе. Луна и Земля находятся в постоянной зависимости друг от друга. Земля притягивает свой спутник, а тот, в свою очередь, стремится притянуть нашу планету. Это бесконечное соперничество позволяет сохранять между двумя космическими телами нужное расстояние. Луна и Земля движутся по своим орбитам, то отдаляясь, то приближаясь друг к другу. В тот момент, когда Луна подходит к нашей планете ближе, земная кора выгибается ей навстречу. Это вызывает волнение воды на поверхности земной коры, она будто стремится подняться выше. Отдаление земного спутника вызывает спад уровня Мирового океана.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Action Button: Back or Previous 2">
            <a:hlinkClick r:id="rId2" action="ppaction://hlinksldjump" highlightClick="1"/>
          </p:cNvPr>
          <p:cNvSpPr/>
          <p:nvPr/>
        </p:nvSpPr>
        <p:spPr>
          <a:xfrm>
            <a:off x="7524206" y="5982788"/>
            <a:ext cx="1188720" cy="65314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04025" y="0"/>
            <a:ext cx="47293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u="sng" dirty="0" smtClean="0">
                <a:solidFill>
                  <a:schemeClr val="bg1"/>
                </a:solidFill>
              </a:rPr>
              <a:t>Влияние Луны на Землю.</a:t>
            </a:r>
            <a:endParaRPr lang="ru-RU" sz="3200" i="1" u="sng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817" y="795890"/>
            <a:ext cx="876517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«Спрятавшееся» Солнце  — это солнечное затмение.  Луна, проходя между Солнцем и Землей, преграждает путь свету. Часть планеты попадает в тень, и ее жители могут наблюдать более или менее полное затмение. Интересно, что не всякий спутник смог бы проделать такое. 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1026" name="Picture 2" descr=" влияние луны на земные процесс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2387" y="3160440"/>
            <a:ext cx="4762500" cy="31623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" y="2194561"/>
            <a:ext cx="5702705" cy="133773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Луна удаляется от планеты каждый год почти на 4 см, то есть со временем исчезнет возможность увидеть полное затмение. В чем же причина лунного «побега»? Влияние Луны на земные процессы в первую очередь проявляются в приливах и отливах. Этот феномен — результат действия сил гравитационного притяжения. Причем приливы возникают не только на Земле. Наша планета таким же образом воздействует на спутник. 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26626" name="Picture 2" descr="земля и лу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6114" y="3357156"/>
            <a:ext cx="2857500" cy="23069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5603966" y="239876"/>
            <a:ext cx="32918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chemeClr val="bg1"/>
                </a:solidFill>
              </a:rPr>
              <a:t>Земля и Луна: взаимное притяжение </a:t>
            </a:r>
            <a:endParaRPr lang="ru-RU" sz="28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969" y="2586447"/>
            <a:ext cx="7839635" cy="1337732"/>
          </a:xfrm>
        </p:spPr>
        <p:txBody>
          <a:bodyPr>
            <a:noAutofit/>
          </a:bodyPr>
          <a:lstStyle/>
          <a:p>
            <a:r>
              <a:rPr lang="ru-RU" sz="2800" b="1" i="1" u="sng" dirty="0" smtClean="0">
                <a:solidFill>
                  <a:schemeClr val="bg1"/>
                </a:solidFill>
              </a:rPr>
              <a:t>Замедление движения Земли.</a:t>
            </a:r>
            <a:br>
              <a:rPr lang="ru-RU" sz="2800" b="1" i="1" u="sng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Связано это, главным образом, с приливным торможением. На поверхности Земли под влиянием притяжения Луны (в большей степени) и Солнца формируются приливные валы. Они перемещаются с востока на запад (вслед за этими небесными телами), в противоположном движению нашей планеты направлении. Меньшее значение придается приливам в литосфере Земли. При этом происходит деформация твердого тела в форме несколько запаздывающей приливной волны. Она провоцирует возникновение тормозящего момента, что способствует тому, что замедляется вращение Земли.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Action Button: Back or Previous 2">
            <a:hlinkClick r:id="rId2" action="ppaction://hlinksldjump" highlightClick="1"/>
          </p:cNvPr>
          <p:cNvSpPr/>
          <p:nvPr/>
        </p:nvSpPr>
        <p:spPr>
          <a:xfrm>
            <a:off x="7458891" y="6230983"/>
            <a:ext cx="1162595" cy="62701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1"/>
            <a:ext cx="7839635" cy="1005839"/>
          </a:xfrm>
        </p:spPr>
        <p:txBody>
          <a:bodyPr/>
          <a:lstStyle/>
          <a:p>
            <a:pPr algn="ctr"/>
            <a:r>
              <a:rPr lang="ru-RU" b="1" i="1" u="sng" dirty="0" smtClean="0">
                <a:solidFill>
                  <a:schemeClr val="bg1"/>
                </a:solidFill>
              </a:rPr>
              <a:t>Использованные ресурсы</a:t>
            </a:r>
            <a:endParaRPr lang="ru-RU" b="1" i="1" u="sng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1256" y="898212"/>
            <a:ext cx="858229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  <a:hlinkClick r:id="rId2"/>
              </a:rPr>
              <a:t>http://powerpointstore.com/236-gory-nochyu.html</a:t>
            </a:r>
            <a:r>
              <a:rPr lang="ru-RU" dirty="0" smtClean="0">
                <a:solidFill>
                  <a:schemeClr val="bg1"/>
                </a:solidFill>
              </a:rPr>
              <a:t> - фон шаблона презентации.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  <a:hlinkClick r:id="rId3"/>
              </a:rPr>
              <a:t>http://galspace.spb.ru/index334.html</a:t>
            </a:r>
            <a:endParaRPr lang="ru-RU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  <a:hlinkClick r:id="rId4"/>
              </a:rPr>
              <a:t>http://astro-azbuka.ru/index.php?id=125</a:t>
            </a:r>
            <a:endParaRPr lang="ru-RU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http://spacegid.com/luna.html</a:t>
            </a:r>
            <a:endParaRPr lang="ru-RU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  <a:hlinkClick r:id="rId5"/>
              </a:rPr>
              <a:t>http://fb.ru/article/290869/priliv---eto-chto-takoe-chto-vyizyivaet-prilivyi-i-otlivyi</a:t>
            </a:r>
            <a:endParaRPr lang="ru-RU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http://selena-luna.ru/dannye-o-lune/atmosfera-luny-i-okololunnoe-prostranstvo</a:t>
            </a:r>
            <a:endParaRPr lang="ru-RU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1"/>
            <a:ext cx="7839635" cy="796833"/>
          </a:xfrm>
        </p:spPr>
        <p:txBody>
          <a:bodyPr/>
          <a:lstStyle/>
          <a:p>
            <a:pPr algn="ctr"/>
            <a:r>
              <a:rPr lang="ru-RU" b="1" i="1" u="sng" dirty="0" smtClean="0">
                <a:solidFill>
                  <a:schemeClr val="bg1"/>
                </a:solidFill>
                <a:latin typeface="+mn-lt"/>
              </a:rPr>
              <a:t>Содержание </a:t>
            </a:r>
            <a:endParaRPr lang="en-US" b="1" i="1" u="sng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210" name="Group 92"/>
          <p:cNvGrpSpPr>
            <a:grpSpLocks/>
          </p:cNvGrpSpPr>
          <p:nvPr/>
        </p:nvGrpSpPr>
        <p:grpSpPr bwMode="auto">
          <a:xfrm>
            <a:off x="1948054" y="1524543"/>
            <a:ext cx="5068887" cy="530225"/>
            <a:chOff x="1269" y="1296"/>
            <a:chExt cx="3193" cy="334"/>
          </a:xfrm>
        </p:grpSpPr>
        <p:sp>
          <p:nvSpPr>
            <p:cNvPr id="211" name="AutoShape 3"/>
            <p:cNvSpPr>
              <a:spLocks noChangeArrowheads="1"/>
            </p:cNvSpPr>
            <p:nvPr/>
          </p:nvSpPr>
          <p:spPr bwMode="gray">
            <a:xfrm>
              <a:off x="1422" y="129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212" name="Text Box 4"/>
            <p:cNvSpPr txBox="1">
              <a:spLocks noChangeArrowheads="1"/>
            </p:cNvSpPr>
            <p:nvPr/>
          </p:nvSpPr>
          <p:spPr bwMode="gray">
            <a:xfrm>
              <a:off x="1525" y="1342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213" name="Group 55"/>
            <p:cNvGrpSpPr>
              <a:grpSpLocks/>
            </p:cNvGrpSpPr>
            <p:nvPr/>
          </p:nvGrpSpPr>
          <p:grpSpPr bwMode="auto">
            <a:xfrm>
              <a:off x="1269" y="1324"/>
              <a:ext cx="266" cy="298"/>
              <a:chOff x="1415" y="1276"/>
              <a:chExt cx="266" cy="298"/>
            </a:xfrm>
          </p:grpSpPr>
          <p:grpSp>
            <p:nvGrpSpPr>
              <p:cNvPr id="214" name="Group 56"/>
              <p:cNvGrpSpPr>
                <a:grpSpLocks/>
              </p:cNvGrpSpPr>
              <p:nvPr/>
            </p:nvGrpSpPr>
            <p:grpSpPr bwMode="auto">
              <a:xfrm>
                <a:off x="1415" y="1276"/>
                <a:ext cx="266" cy="298"/>
                <a:chOff x="1415" y="1276"/>
                <a:chExt cx="266" cy="298"/>
              </a:xfrm>
            </p:grpSpPr>
            <p:pic>
              <p:nvPicPr>
                <p:cNvPr id="216" name="Picture 5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17" name="Oval 5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rgbClr val="FF990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8" name="Oval 5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>
                        <a:gamma/>
                        <a:shade val="63529"/>
                        <a:invGamma/>
                      </a:srgbClr>
                    </a:gs>
                    <a:gs pos="100000">
                      <a:srgbClr val="FF990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219" name="Picture 6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15" name="Text Box 61"/>
              <p:cNvSpPr txBox="1">
                <a:spLocks noChangeArrowheads="1"/>
              </p:cNvSpPr>
              <p:nvPr/>
            </p:nvSpPr>
            <p:spPr bwMode="gray">
              <a:xfrm>
                <a:off x="1441" y="12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220" name="Group 93"/>
          <p:cNvGrpSpPr>
            <a:grpSpLocks/>
          </p:cNvGrpSpPr>
          <p:nvPr/>
        </p:nvGrpSpPr>
        <p:grpSpPr bwMode="auto">
          <a:xfrm>
            <a:off x="1971025" y="2273480"/>
            <a:ext cx="6950906" cy="549275"/>
            <a:chOff x="1261" y="1776"/>
            <a:chExt cx="3201" cy="346"/>
          </a:xfrm>
        </p:grpSpPr>
        <p:sp>
          <p:nvSpPr>
            <p:cNvPr id="221" name="AutoShape 13"/>
            <p:cNvSpPr>
              <a:spLocks noChangeArrowheads="1"/>
            </p:cNvSpPr>
            <p:nvPr/>
          </p:nvSpPr>
          <p:spPr bwMode="gray">
            <a:xfrm>
              <a:off x="1422" y="177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ru-RU" sz="3200" b="1" dirty="0" smtClean="0"/>
                <a:t> </a:t>
              </a:r>
              <a:r>
                <a:rPr lang="ru-RU" sz="3200" b="1" dirty="0" smtClean="0">
                  <a:hlinkClick r:id="rId4" action="ppaction://hlinksldjump"/>
                </a:rPr>
                <a:t>Физические характеристики Луны</a:t>
              </a:r>
              <a:r>
                <a:rPr lang="ru-RU" sz="2800" dirty="0" smtClean="0">
                  <a:hlinkClick r:id="rId4" action="ppaction://hlinksldjump"/>
                </a:rPr>
                <a:t>.</a:t>
              </a:r>
              <a:endParaRPr lang="ru-RU" sz="2800" dirty="0"/>
            </a:p>
          </p:txBody>
        </p:sp>
        <p:sp>
          <p:nvSpPr>
            <p:cNvPr id="222" name="Text Box 21"/>
            <p:cNvSpPr txBox="1">
              <a:spLocks noChangeArrowheads="1"/>
            </p:cNvSpPr>
            <p:nvPr/>
          </p:nvSpPr>
          <p:spPr bwMode="gray">
            <a:xfrm>
              <a:off x="1525" y="1824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223" name="Group 62"/>
            <p:cNvGrpSpPr>
              <a:grpSpLocks/>
            </p:cNvGrpSpPr>
            <p:nvPr/>
          </p:nvGrpSpPr>
          <p:grpSpPr bwMode="auto">
            <a:xfrm>
              <a:off x="1261" y="1824"/>
              <a:ext cx="273" cy="298"/>
              <a:chOff x="1407" y="1776"/>
              <a:chExt cx="273" cy="298"/>
            </a:xfrm>
          </p:grpSpPr>
          <p:grpSp>
            <p:nvGrpSpPr>
              <p:cNvPr id="224" name="Group 63"/>
              <p:cNvGrpSpPr>
                <a:grpSpLocks/>
              </p:cNvGrpSpPr>
              <p:nvPr/>
            </p:nvGrpSpPr>
            <p:grpSpPr bwMode="auto">
              <a:xfrm>
                <a:off x="1407" y="1776"/>
                <a:ext cx="273" cy="298"/>
                <a:chOff x="1408" y="1276"/>
                <a:chExt cx="273" cy="298"/>
              </a:xfrm>
            </p:grpSpPr>
            <p:pic>
              <p:nvPicPr>
                <p:cNvPr id="226" name="Picture 64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27" name="Oval 65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/>
                    </a:gs>
                    <a:gs pos="100000">
                      <a:srgbClr val="FCF71A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8" name="Oval 66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>
                        <a:gamma/>
                        <a:shade val="63529"/>
                        <a:invGamma/>
                      </a:srgbClr>
                    </a:gs>
                    <a:gs pos="100000">
                      <a:srgbClr val="FCF71A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229" name="Picture 67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8" y="1294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25" name="Text Box 68"/>
              <p:cNvSpPr txBox="1">
                <a:spLocks noChangeArrowheads="1"/>
              </p:cNvSpPr>
              <p:nvPr/>
            </p:nvSpPr>
            <p:spPr bwMode="gray">
              <a:xfrm>
                <a:off x="1440" y="17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230" name="Group 94"/>
          <p:cNvGrpSpPr>
            <a:grpSpLocks/>
          </p:cNvGrpSpPr>
          <p:nvPr/>
        </p:nvGrpSpPr>
        <p:grpSpPr bwMode="auto">
          <a:xfrm>
            <a:off x="1988829" y="3021193"/>
            <a:ext cx="5067300" cy="547687"/>
            <a:chOff x="1270" y="2247"/>
            <a:chExt cx="3192" cy="345"/>
          </a:xfrm>
        </p:grpSpPr>
        <p:sp>
          <p:nvSpPr>
            <p:cNvPr id="231" name="AutoShape 23"/>
            <p:cNvSpPr>
              <a:spLocks noChangeArrowheads="1"/>
            </p:cNvSpPr>
            <p:nvPr/>
          </p:nvSpPr>
          <p:spPr bwMode="gray">
            <a:xfrm>
              <a:off x="1422" y="224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ru-RU" sz="3200" b="1" dirty="0" smtClean="0"/>
                <a:t> </a:t>
              </a:r>
              <a:r>
                <a:rPr lang="ru-RU" sz="3200" b="1" dirty="0" smtClean="0">
                  <a:hlinkClick r:id="rId5" action="ppaction://hlinksldjump"/>
                </a:rPr>
                <a:t>Рельеф Луны.</a:t>
              </a:r>
              <a:endParaRPr lang="ru-RU" sz="3200" b="1" dirty="0"/>
            </a:p>
          </p:txBody>
        </p:sp>
        <p:sp>
          <p:nvSpPr>
            <p:cNvPr id="232" name="Text Box 31"/>
            <p:cNvSpPr txBox="1">
              <a:spLocks noChangeArrowheads="1"/>
            </p:cNvSpPr>
            <p:nvPr/>
          </p:nvSpPr>
          <p:spPr bwMode="gray">
            <a:xfrm>
              <a:off x="1525" y="2295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233" name="Group 69"/>
            <p:cNvGrpSpPr>
              <a:grpSpLocks/>
            </p:cNvGrpSpPr>
            <p:nvPr/>
          </p:nvGrpSpPr>
          <p:grpSpPr bwMode="auto">
            <a:xfrm>
              <a:off x="1270" y="2294"/>
              <a:ext cx="266" cy="298"/>
              <a:chOff x="1416" y="2246"/>
              <a:chExt cx="266" cy="298"/>
            </a:xfrm>
          </p:grpSpPr>
          <p:sp>
            <p:nvSpPr>
              <p:cNvPr id="234" name="Text Box 70"/>
              <p:cNvSpPr txBox="1">
                <a:spLocks noChangeArrowheads="1"/>
              </p:cNvSpPr>
              <p:nvPr/>
            </p:nvSpPr>
            <p:spPr bwMode="gray">
              <a:xfrm>
                <a:off x="1435" y="226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3</a:t>
                </a:r>
              </a:p>
            </p:txBody>
          </p:sp>
          <p:grpSp>
            <p:nvGrpSpPr>
              <p:cNvPr id="235" name="Group 71"/>
              <p:cNvGrpSpPr>
                <a:grpSpLocks/>
              </p:cNvGrpSpPr>
              <p:nvPr/>
            </p:nvGrpSpPr>
            <p:grpSpPr bwMode="auto">
              <a:xfrm>
                <a:off x="1416" y="2246"/>
                <a:ext cx="266" cy="298"/>
                <a:chOff x="1415" y="1276"/>
                <a:chExt cx="266" cy="298"/>
              </a:xfrm>
            </p:grpSpPr>
            <p:pic>
              <p:nvPicPr>
                <p:cNvPr id="237" name="Picture 72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38" name="Oval 73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/>
                    </a:gs>
                    <a:gs pos="100000">
                      <a:srgbClr val="10E47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9" name="Oval 74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>
                        <a:gamma/>
                        <a:shade val="63529"/>
                        <a:invGamma/>
                      </a:srgbClr>
                    </a:gs>
                    <a:gs pos="100000">
                      <a:srgbClr val="10E47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240" name="Picture 75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36" name="Text Box 76"/>
              <p:cNvSpPr txBox="1">
                <a:spLocks noChangeArrowheads="1"/>
              </p:cNvSpPr>
              <p:nvPr/>
            </p:nvSpPr>
            <p:spPr bwMode="gray">
              <a:xfrm>
                <a:off x="1442" y="226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241" name="Group 95"/>
          <p:cNvGrpSpPr>
            <a:grpSpLocks/>
          </p:cNvGrpSpPr>
          <p:nvPr/>
        </p:nvGrpSpPr>
        <p:grpSpPr bwMode="auto">
          <a:xfrm>
            <a:off x="1985654" y="3783193"/>
            <a:ext cx="5070475" cy="547687"/>
            <a:chOff x="1268" y="2727"/>
            <a:chExt cx="3194" cy="345"/>
          </a:xfrm>
        </p:grpSpPr>
        <p:sp>
          <p:nvSpPr>
            <p:cNvPr id="242" name="AutoShape 33"/>
            <p:cNvSpPr>
              <a:spLocks noChangeArrowheads="1"/>
            </p:cNvSpPr>
            <p:nvPr/>
          </p:nvSpPr>
          <p:spPr bwMode="gray">
            <a:xfrm>
              <a:off x="1422" y="272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ru-RU" sz="3200" b="1" dirty="0" smtClean="0"/>
                <a:t> </a:t>
              </a:r>
              <a:r>
                <a:rPr lang="ru-RU" sz="3200" b="1" dirty="0" smtClean="0">
                  <a:hlinkClick r:id="rId6" action="ppaction://hlinksldjump"/>
                </a:rPr>
                <a:t>Атмосфера Луны.</a:t>
              </a:r>
              <a:endParaRPr lang="ru-RU" sz="3200" b="1" dirty="0"/>
            </a:p>
          </p:txBody>
        </p:sp>
        <p:sp>
          <p:nvSpPr>
            <p:cNvPr id="243" name="Text Box 41"/>
            <p:cNvSpPr txBox="1">
              <a:spLocks noChangeArrowheads="1"/>
            </p:cNvSpPr>
            <p:nvPr/>
          </p:nvSpPr>
          <p:spPr bwMode="gray">
            <a:xfrm>
              <a:off x="1525" y="2775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244" name="Group 77"/>
            <p:cNvGrpSpPr>
              <a:grpSpLocks/>
            </p:cNvGrpSpPr>
            <p:nvPr/>
          </p:nvGrpSpPr>
          <p:grpSpPr bwMode="auto">
            <a:xfrm>
              <a:off x="1268" y="2774"/>
              <a:ext cx="266" cy="298"/>
              <a:chOff x="1414" y="2726"/>
              <a:chExt cx="266" cy="298"/>
            </a:xfrm>
          </p:grpSpPr>
          <p:sp>
            <p:nvSpPr>
              <p:cNvPr id="245" name="Text Box 78"/>
              <p:cNvSpPr txBox="1">
                <a:spLocks noChangeArrowheads="1"/>
              </p:cNvSpPr>
              <p:nvPr/>
            </p:nvSpPr>
            <p:spPr bwMode="gray">
              <a:xfrm>
                <a:off x="1435" y="274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4</a:t>
                </a:r>
              </a:p>
            </p:txBody>
          </p:sp>
          <p:grpSp>
            <p:nvGrpSpPr>
              <p:cNvPr id="246" name="Group 79"/>
              <p:cNvGrpSpPr>
                <a:grpSpLocks/>
              </p:cNvGrpSpPr>
              <p:nvPr/>
            </p:nvGrpSpPr>
            <p:grpSpPr bwMode="auto">
              <a:xfrm>
                <a:off x="1414" y="2726"/>
                <a:ext cx="266" cy="298"/>
                <a:chOff x="1415" y="1276"/>
                <a:chExt cx="266" cy="298"/>
              </a:xfrm>
            </p:grpSpPr>
            <p:pic>
              <p:nvPicPr>
                <p:cNvPr id="248" name="Picture 80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49" name="Oval 81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/>
                    </a:gs>
                    <a:gs pos="100000">
                      <a:srgbClr val="CA55F9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0" name="Oval 82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>
                        <a:gamma/>
                        <a:shade val="63529"/>
                        <a:invGamma/>
                      </a:srgbClr>
                    </a:gs>
                    <a:gs pos="100000">
                      <a:srgbClr val="CA55F9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251" name="Picture 83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47" name="Text Box 84"/>
              <p:cNvSpPr txBox="1">
                <a:spLocks noChangeArrowheads="1"/>
              </p:cNvSpPr>
              <p:nvPr/>
            </p:nvSpPr>
            <p:spPr bwMode="gray">
              <a:xfrm>
                <a:off x="1440" y="274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252" name="Group 96"/>
          <p:cNvGrpSpPr>
            <a:grpSpLocks/>
          </p:cNvGrpSpPr>
          <p:nvPr/>
        </p:nvGrpSpPr>
        <p:grpSpPr bwMode="auto">
          <a:xfrm>
            <a:off x="1985654" y="4545193"/>
            <a:ext cx="5064125" cy="547687"/>
            <a:chOff x="1268" y="3207"/>
            <a:chExt cx="3190" cy="345"/>
          </a:xfrm>
        </p:grpSpPr>
        <p:sp>
          <p:nvSpPr>
            <p:cNvPr id="253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ru-RU" sz="3200" b="1" dirty="0" smtClean="0"/>
                <a:t> </a:t>
              </a:r>
              <a:r>
                <a:rPr lang="ru-RU" sz="3200" b="1" dirty="0" smtClean="0">
                  <a:hlinkClick r:id="rId7" action="ppaction://hlinksldjump"/>
                </a:rPr>
                <a:t>Приливы.</a:t>
              </a:r>
              <a:endParaRPr lang="ru-RU" sz="3200" b="1" dirty="0"/>
            </a:p>
          </p:txBody>
        </p:sp>
        <p:sp>
          <p:nvSpPr>
            <p:cNvPr id="254" name="Text Box 52"/>
            <p:cNvSpPr txBox="1">
              <a:spLocks noChangeArrowheads="1"/>
            </p:cNvSpPr>
            <p:nvPr/>
          </p:nvSpPr>
          <p:spPr bwMode="gray">
            <a:xfrm>
              <a:off x="1521" y="3255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255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256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258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59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4D98E3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0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>
                        <a:gamma/>
                        <a:shade val="63529"/>
                        <a:invGamma/>
                      </a:srgbClr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261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57" name="Text Box 91"/>
              <p:cNvSpPr txBox="1">
                <a:spLocks noChangeArrowheads="1"/>
              </p:cNvSpPr>
              <p:nvPr/>
            </p:nvSpPr>
            <p:spPr bwMode="gray">
              <a:xfrm>
                <a:off x="1440" y="322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5</a:t>
                </a:r>
              </a:p>
            </p:txBody>
          </p:sp>
        </p:grpSp>
      </p:grpSp>
      <p:sp>
        <p:nvSpPr>
          <p:cNvPr id="55" name="Rectangle 54"/>
          <p:cNvSpPr/>
          <p:nvPr/>
        </p:nvSpPr>
        <p:spPr>
          <a:xfrm>
            <a:off x="2449217" y="1506975"/>
            <a:ext cx="44218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hlinkClick r:id="rId8" action="ppaction://hlinksldjump"/>
              </a:rPr>
              <a:t>Как образовалась Луна.</a:t>
            </a:r>
            <a:endParaRPr lang="ru-RU" sz="3200" dirty="0"/>
          </a:p>
        </p:txBody>
      </p:sp>
      <p:grpSp>
        <p:nvGrpSpPr>
          <p:cNvPr id="56" name="Group 96"/>
          <p:cNvGrpSpPr>
            <a:grpSpLocks/>
          </p:cNvGrpSpPr>
          <p:nvPr/>
        </p:nvGrpSpPr>
        <p:grpSpPr bwMode="auto">
          <a:xfrm>
            <a:off x="2059678" y="5389925"/>
            <a:ext cx="5064125" cy="547687"/>
            <a:chOff x="1268" y="3207"/>
            <a:chExt cx="3190" cy="345"/>
          </a:xfrm>
        </p:grpSpPr>
        <p:sp>
          <p:nvSpPr>
            <p:cNvPr id="5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ru-RU" sz="3200" b="1" dirty="0" smtClean="0"/>
                <a:t> </a:t>
              </a:r>
              <a:r>
                <a:rPr lang="ru-RU" sz="3200" b="1" dirty="0" smtClean="0">
                  <a:hlinkClick r:id="rId9" action="ppaction://hlinksldjump"/>
                </a:rPr>
                <a:t>Влияние Луны на Землю.</a:t>
              </a:r>
              <a:endParaRPr lang="ru-RU" sz="3200" b="1" dirty="0"/>
            </a:p>
          </p:txBody>
        </p:sp>
        <p:sp>
          <p:nvSpPr>
            <p:cNvPr id="58" name="Text Box 52"/>
            <p:cNvSpPr txBox="1">
              <a:spLocks noChangeArrowheads="1"/>
            </p:cNvSpPr>
            <p:nvPr/>
          </p:nvSpPr>
          <p:spPr bwMode="gray">
            <a:xfrm>
              <a:off x="1521" y="3255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59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60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62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63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4D98E3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>
                        <a:gamma/>
                        <a:shade val="63529"/>
                        <a:invGamma/>
                      </a:srgbClr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65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61" name="Text Box 91"/>
              <p:cNvSpPr txBox="1">
                <a:spLocks noChangeArrowheads="1"/>
              </p:cNvSpPr>
              <p:nvPr/>
            </p:nvSpPr>
            <p:spPr bwMode="gray">
              <a:xfrm>
                <a:off x="1440" y="322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5</a:t>
                </a: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3372927234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alspace.spb.ru/index334.file/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472" y="182881"/>
            <a:ext cx="2500539" cy="235765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3448595" y="488071"/>
            <a:ext cx="45981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u="sng" dirty="0" smtClean="0">
                <a:solidFill>
                  <a:schemeClr val="bg1"/>
                </a:solidFill>
              </a:rPr>
              <a:t>Как образовалась Луна</a:t>
            </a:r>
            <a:endParaRPr lang="ru-RU" sz="3200" i="1" u="sng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703016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Луна - САМОЕ ЗАМЕТНОЕ небесное светило после Солнца, вечно меняющееся, исчезающее, но неизменно вновь появляющееся в небе. 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    В древних культурах мира есть свои легенды о возникновении Луны. Большинство из них связано с мифологическими представлениями о космосе, в которых Солнце, Луна и звезды выступают в образах богов. Картина небесного часового механизма, вечно движимого божественными силами, сохранялась более или менее неизменной до позднего Средневековья. 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5871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bg1"/>
                </a:solidFill>
              </a:rPr>
              <a:t>Как на протяжении 3-х столетий развивались представления о происхождении Луны</a:t>
            </a:r>
            <a:r>
              <a:rPr lang="ru-RU" sz="2400" u="sng" dirty="0" smtClean="0">
                <a:solidFill>
                  <a:schemeClr val="bg1"/>
                </a:solidFill>
              </a:rPr>
              <a:t> 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    </a:t>
            </a:r>
            <a:r>
              <a:rPr lang="ru-RU" sz="2400" b="1" dirty="0" smtClean="0">
                <a:solidFill>
                  <a:schemeClr val="bg1"/>
                </a:solidFill>
              </a:rPr>
              <a:t>1795. </a:t>
            </a:r>
            <a:r>
              <a:rPr lang="ru-RU" sz="2400" dirty="0" smtClean="0">
                <a:solidFill>
                  <a:schemeClr val="bg1"/>
                </a:solidFill>
              </a:rPr>
              <a:t> Пьер-Симон Лаплас (</a:t>
            </a:r>
            <a:r>
              <a:rPr lang="ru-RU" sz="2400" u="sng" dirty="0" smtClean="0">
                <a:solidFill>
                  <a:schemeClr val="bg1"/>
                </a:solidFill>
              </a:rPr>
              <a:t>теория ко-аккреции - формирование Луны одновременно с Землей (совместной аккреции). 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    </a:t>
            </a:r>
            <a:r>
              <a:rPr lang="ru-RU" sz="2400" b="1" dirty="0" smtClean="0">
                <a:solidFill>
                  <a:schemeClr val="bg1"/>
                </a:solidFill>
              </a:rPr>
              <a:t>1878. </a:t>
            </a:r>
            <a:r>
              <a:rPr lang="ru-RU" sz="2400" dirty="0" smtClean="0">
                <a:solidFill>
                  <a:schemeClr val="bg1"/>
                </a:solidFill>
              </a:rPr>
              <a:t>    Джордж Дарвин - </a:t>
            </a:r>
            <a:r>
              <a:rPr lang="ru-RU" sz="2400" u="sng" dirty="0" smtClean="0">
                <a:solidFill>
                  <a:schemeClr val="bg1"/>
                </a:solidFill>
              </a:rPr>
              <a:t>Луна отделилась от быстро вращающейся молодой Земли (теория разделения</a:t>
            </a:r>
            <a:r>
              <a:rPr lang="ru-RU" sz="2000" u="sng" dirty="0" smtClean="0">
                <a:solidFill>
                  <a:schemeClr val="bg1"/>
                </a:solidFill>
              </a:rPr>
              <a:t>).</a:t>
            </a:r>
            <a:r>
              <a:rPr lang="ru-RU" sz="2400" u="sng" dirty="0" smtClean="0">
                <a:solidFill>
                  <a:schemeClr val="bg1"/>
                </a:solidFill>
              </a:rPr>
              <a:t> 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    </a:t>
            </a:r>
            <a:r>
              <a:rPr lang="ru-RU" sz="2400" b="1" dirty="0" smtClean="0">
                <a:solidFill>
                  <a:schemeClr val="bg1"/>
                </a:solidFill>
              </a:rPr>
              <a:t>1952. </a:t>
            </a:r>
            <a:r>
              <a:rPr lang="ru-RU" sz="2400" dirty="0" smtClean="0">
                <a:solidFill>
                  <a:schemeClr val="bg1"/>
                </a:solidFill>
              </a:rPr>
              <a:t>    Гарольд Юри - </a:t>
            </a:r>
            <a:r>
              <a:rPr lang="ru-RU" sz="2400" u="sng" dirty="0" smtClean="0">
                <a:solidFill>
                  <a:schemeClr val="bg1"/>
                </a:solidFill>
              </a:rPr>
              <a:t>Луна образовалась где-то в другом месте Солнечной системы и была захвачена на околоземную орбиту в более поздний период. 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    </a:t>
            </a:r>
            <a:r>
              <a:rPr lang="ru-RU" sz="2400" b="1" dirty="0" smtClean="0">
                <a:solidFill>
                  <a:schemeClr val="bg1"/>
                </a:solidFill>
              </a:rPr>
              <a:t>1975. </a:t>
            </a:r>
            <a:r>
              <a:rPr lang="ru-RU" sz="2400" dirty="0" smtClean="0">
                <a:solidFill>
                  <a:schemeClr val="bg1"/>
                </a:solidFill>
              </a:rPr>
              <a:t>    Уильям Хартман и Дональд Дэвис - </a:t>
            </a:r>
            <a:r>
              <a:rPr lang="ru-RU" sz="2400" u="sng" dirty="0" smtClean="0">
                <a:solidFill>
                  <a:schemeClr val="bg1"/>
                </a:solidFill>
              </a:rPr>
              <a:t>огромная планетезималь ударила по молодой Земле, обеспечив тем самым энергию, необходимую для выброса материала, из которого образовалась Луна. 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    </a:t>
            </a:r>
            <a:r>
              <a:rPr lang="ru-RU" sz="2400" b="1" dirty="0" smtClean="0">
                <a:solidFill>
                  <a:schemeClr val="bg1"/>
                </a:solidFill>
              </a:rPr>
              <a:t>1984. </a:t>
            </a:r>
            <a:r>
              <a:rPr lang="ru-RU" sz="2400" dirty="0" smtClean="0">
                <a:solidFill>
                  <a:schemeClr val="bg1"/>
                </a:solidFill>
              </a:rPr>
              <a:t>    На конференции в Коне (Гавайи, США) обсуждалось </a:t>
            </a:r>
            <a:r>
              <a:rPr lang="ru-RU" sz="2400" u="sng" dirty="0" smtClean="0">
                <a:solidFill>
                  <a:schemeClr val="bg1"/>
                </a:solidFill>
              </a:rPr>
              <a:t>происхождение Луны и был достигнут консенсус относительно гипотезы гигантского удара.</a:t>
            </a:r>
            <a:endParaRPr lang="ru-RU" sz="2400" u="sng" dirty="0">
              <a:solidFill>
                <a:schemeClr val="bg1"/>
              </a:solidFill>
            </a:endParaRPr>
          </a:p>
        </p:txBody>
      </p:sp>
      <p:sp>
        <p:nvSpPr>
          <p:cNvPr id="3" name="Action Button: Back or Previous 2">
            <a:hlinkClick r:id="rId2" action="ppaction://hlinksldjump" highlightClick="1"/>
          </p:cNvPr>
          <p:cNvSpPr/>
          <p:nvPr/>
        </p:nvSpPr>
        <p:spPr>
          <a:xfrm>
            <a:off x="7720149" y="6100354"/>
            <a:ext cx="1045028" cy="75764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032" y="0"/>
            <a:ext cx="7839635" cy="705394"/>
          </a:xfrm>
        </p:spPr>
        <p:txBody>
          <a:bodyPr>
            <a:normAutofit/>
          </a:bodyPr>
          <a:lstStyle/>
          <a:p>
            <a:pPr algn="ctr"/>
            <a:r>
              <a:rPr lang="ru-RU" sz="3600" b="1" i="1" u="sng" dirty="0" smtClean="0">
                <a:solidFill>
                  <a:schemeClr val="bg1"/>
                </a:solidFill>
              </a:rPr>
              <a:t>Физические характеристики Луны</a:t>
            </a:r>
            <a:r>
              <a:rPr lang="ru-RU" sz="3200" b="1" i="1" u="sng" dirty="0" smtClean="0">
                <a:solidFill>
                  <a:schemeClr val="bg1"/>
                </a:solidFill>
              </a:rPr>
              <a:t>.</a:t>
            </a:r>
            <a:endParaRPr lang="ru-RU" sz="3200" b="1" i="1" u="sng" dirty="0">
              <a:solidFill>
                <a:schemeClr val="bg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6754" y="378823"/>
            <a:ext cx="8791303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elvetica Nue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elvetica Nue"/>
                <a:cs typeface="Arial" pitchFamily="34" charset="0"/>
              </a:rPr>
              <a:t>Масса Луны - </a:t>
            </a:r>
            <a:r>
              <a:rPr lang="ru-RU" sz="2400" b="1" dirty="0" smtClean="0">
                <a:solidFill>
                  <a:schemeClr val="bg1"/>
                </a:solidFill>
              </a:rPr>
              <a:t>7,35*10²² кг, что составляет 0,0123 от массы нашей планеты.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Диаметр Луны - примерно 3476 км, немного больше чем четверть диаметра Земли.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elvetica Nue"/>
                <a:cs typeface="Arial" pitchFamily="34" charset="0"/>
              </a:rPr>
              <a:t> Площадь поверхности Луны занимает 37,9х10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inherit"/>
                <a:cs typeface="Arial" pitchFamily="34" charset="0"/>
              </a:rPr>
              <a:t>6 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elvetica Nue"/>
                <a:cs typeface="Arial" pitchFamily="34" charset="0"/>
              </a:rPr>
              <a:t>квадратных километров — около 0,07% от всей площади Земли.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elvetica Nue"/>
                <a:cs typeface="Arial" pitchFamily="34" charset="0"/>
              </a:rPr>
              <a:t>Средняя плотность Луны 3,4 г/см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inherit"/>
                <a:cs typeface="Arial" pitchFamily="34" charset="0"/>
              </a:rPr>
              <a:t>3</a:t>
            </a:r>
            <a:r>
              <a:rPr lang="ru-RU" sz="2400" b="1" dirty="0" smtClean="0">
                <a:solidFill>
                  <a:schemeClr val="bg1"/>
                </a:solidFill>
                <a:latin typeface="Helvetica Nue"/>
                <a:cs typeface="Arial" pitchFamily="34" charset="0"/>
              </a:rPr>
              <a:t> – это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elvetica Nue"/>
                <a:cs typeface="Arial" pitchFamily="34" charset="0"/>
              </a:rPr>
              <a:t>на на 40% меньше плотности Земли.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elvetica Nue"/>
                <a:cs typeface="Arial" pitchFamily="34" charset="0"/>
              </a:rPr>
              <a:t>Ускорение свободного падения на ней составляет 1,63 м/с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inherit"/>
                <a:cs typeface="Arial" pitchFamily="34" charset="0"/>
              </a:rPr>
              <a:t>2 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elvetica Nue"/>
                <a:cs typeface="Arial" pitchFamily="34" charset="0"/>
              </a:rPr>
              <a:t>— всего 16,5  % от всей силы притяжения Земли. Прыжки астронавтов на Луне были очень высокими несмотря даже на то, что их скафандры весили 35,4 кг. При этом они еще сдерживались: падение в условиях вакуума было достаточно опасным. 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elvetica Nue"/>
                <a:cs typeface="Arial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elvetica Nue"/>
                <a:cs typeface="Arial" pitchFamily="34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elvetica Nue"/>
                <a:cs typeface="Arial" pitchFamily="34" charset="0"/>
              </a:rPr>
            </a:b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7328263" y="6113417"/>
            <a:ext cx="1528354" cy="74458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1"/>
            <a:ext cx="7839635" cy="862148"/>
          </a:xfrm>
        </p:spPr>
        <p:txBody>
          <a:bodyPr>
            <a:normAutofit/>
          </a:bodyPr>
          <a:lstStyle/>
          <a:p>
            <a:pPr algn="ctr"/>
            <a:r>
              <a:rPr lang="ru-RU" sz="3200" b="1" i="1" u="sng" dirty="0" smtClean="0">
                <a:solidFill>
                  <a:schemeClr val="bg1"/>
                </a:solidFill>
              </a:rPr>
              <a:t>Рельеф Луны.</a:t>
            </a:r>
            <a:endParaRPr lang="ru-RU" sz="3200" i="1" u="sng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194" y="764241"/>
            <a:ext cx="8712926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 smtClean="0">
                <a:solidFill>
                  <a:schemeClr val="bg1"/>
                </a:solidFill>
              </a:rPr>
              <a:t>Основная форма рельефа Луны </a:t>
            </a:r>
            <a:r>
              <a:rPr lang="ru-RU" sz="2400" dirty="0" smtClean="0">
                <a:solidFill>
                  <a:schemeClr val="bg1"/>
                </a:solidFill>
              </a:rPr>
              <a:t>— это </a:t>
            </a:r>
            <a:r>
              <a:rPr lang="ru-RU" sz="2400" b="1" i="1" u="sng" dirty="0" smtClean="0">
                <a:solidFill>
                  <a:schemeClr val="bg1"/>
                </a:solidFill>
              </a:rPr>
              <a:t>кратеры</a:t>
            </a:r>
            <a:r>
              <a:rPr lang="ru-RU" sz="2400" dirty="0" smtClean="0">
                <a:solidFill>
                  <a:schemeClr val="bg1"/>
                </a:solidFill>
              </a:rPr>
              <a:t> и другие производные от ударов </a:t>
            </a:r>
            <a:r>
              <a:rPr lang="ru-RU" sz="2400" b="1" dirty="0" smtClean="0">
                <a:solidFill>
                  <a:schemeClr val="bg1"/>
                </a:solidFill>
              </a:rPr>
              <a:t>метеоритов</a:t>
            </a:r>
            <a:r>
              <a:rPr lang="ru-RU" sz="2400" dirty="0" smtClean="0">
                <a:solidFill>
                  <a:schemeClr val="bg1"/>
                </a:solidFill>
              </a:rPr>
              <a:t> и астероидов. Лунные горы и цирки были построены громадными ударными волнами, которые изменяли структуру поверхности Луны до неузнаваемости.</a:t>
            </a:r>
          </a:p>
          <a:p>
            <a:r>
              <a:rPr lang="ru-RU" sz="2400" b="1" i="1" u="sng" dirty="0" smtClean="0">
                <a:solidFill>
                  <a:schemeClr val="bg1"/>
                </a:solidFill>
              </a:rPr>
              <a:t>Лунные моря </a:t>
            </a:r>
            <a:r>
              <a:rPr lang="ru-RU" sz="2400" dirty="0" smtClean="0">
                <a:solidFill>
                  <a:schemeClr val="bg1"/>
                </a:solidFill>
              </a:rPr>
              <a:t>охватывают около 17% всей Луны — в основном ее видимую сторону, которая почти на треть покрыта ими. Они являются следами ударов особенно тяжелых метеоритов, которые буквально сорвали со спутника его кору.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На Луне существуют </a:t>
            </a:r>
            <a:r>
              <a:rPr lang="ru-RU" sz="2400" b="1" i="1" u="sng" dirty="0" smtClean="0">
                <a:solidFill>
                  <a:schemeClr val="bg1"/>
                </a:solidFill>
              </a:rPr>
              <a:t>пещеры и трещины </a:t>
            </a:r>
            <a:r>
              <a:rPr lang="ru-RU" sz="2400" dirty="0" smtClean="0">
                <a:solidFill>
                  <a:schemeClr val="bg1"/>
                </a:solidFill>
              </a:rPr>
              <a:t>— уцелевшие свидетели тех времен, когда недра Луны были также раскалены, как и </a:t>
            </a:r>
            <a:r>
              <a:rPr lang="ru-RU" sz="2400" b="1" dirty="0" smtClean="0">
                <a:solidFill>
                  <a:schemeClr val="bg1"/>
                </a:solidFill>
              </a:rPr>
              <a:t>земные</a:t>
            </a:r>
            <a:r>
              <a:rPr lang="ru-RU" sz="2400" dirty="0" smtClean="0">
                <a:solidFill>
                  <a:schemeClr val="bg1"/>
                </a:solidFill>
              </a:rPr>
              <a:t>, и на ней действовали вулканы. В этих пещерах часто присутствуют водные льды, как и у кратеров на полюсах, из-за чего их часто рассматривают как места для будущих лунных баз.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3509" y="3855277"/>
            <a:ext cx="86345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Action Button: Back or Previous 4">
            <a:hlinkClick r:id="rId2" action="ppaction://hlinksldjump" highlightClick="1"/>
          </p:cNvPr>
          <p:cNvSpPr/>
          <p:nvPr/>
        </p:nvSpPr>
        <p:spPr>
          <a:xfrm>
            <a:off x="7341326" y="6217920"/>
            <a:ext cx="966651" cy="64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1"/>
            <a:ext cx="7839635" cy="718456"/>
          </a:xfrm>
        </p:spPr>
        <p:txBody>
          <a:bodyPr>
            <a:normAutofit/>
          </a:bodyPr>
          <a:lstStyle/>
          <a:p>
            <a:pPr algn="ctr"/>
            <a:r>
              <a:rPr lang="ru-RU" sz="3200" b="1" i="1" u="sng" dirty="0" smtClean="0">
                <a:solidFill>
                  <a:schemeClr val="bg1"/>
                </a:solidFill>
              </a:rPr>
              <a:t>Атмосфера Луны.</a:t>
            </a:r>
            <a:endParaRPr lang="ru-RU" sz="3200" b="1" i="1" u="sng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7383" y="615192"/>
            <a:ext cx="8686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Так как масса Луны незначительна, газовая оболочка вокруг нее должна быть очень сильно разреженной, т. е. практически отсутствующей.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Основными компонентами газовой оболочки оказались </a:t>
            </a:r>
            <a:r>
              <a:rPr lang="ru-RU" sz="2400" b="1" i="1" u="sng" dirty="0" smtClean="0">
                <a:solidFill>
                  <a:schemeClr val="bg1"/>
                </a:solidFill>
              </a:rPr>
              <a:t>водород, гелий, неон и аргон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Наибольшая плотность лунной атмосферы наблюдается в ночное время (на темной стороне) и соответствует в пересчете на плотность у поверхности суммарной концентрации ионов газов около 2 • 10</a:t>
            </a:r>
            <a:r>
              <a:rPr lang="ru-RU" sz="2400" baseline="30000" dirty="0" smtClean="0">
                <a:solidFill>
                  <a:schemeClr val="bg1"/>
                </a:solidFill>
              </a:rPr>
              <a:t>5</a:t>
            </a:r>
            <a:r>
              <a:rPr lang="ru-RU" sz="2400" dirty="0" smtClean="0">
                <a:solidFill>
                  <a:schemeClr val="bg1"/>
                </a:solidFill>
              </a:rPr>
              <a:t> см</a:t>
            </a:r>
            <a:r>
              <a:rPr lang="ru-RU" sz="2400" baseline="30000" dirty="0" smtClean="0">
                <a:solidFill>
                  <a:schemeClr val="bg1"/>
                </a:solidFill>
              </a:rPr>
              <a:t>-3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В дневное время (на освещенной стороне) концентрация газов падает до 10</a:t>
            </a:r>
            <a:r>
              <a:rPr lang="ru-RU" sz="2400" baseline="30000" dirty="0" smtClean="0">
                <a:solidFill>
                  <a:schemeClr val="bg1"/>
                </a:solidFill>
              </a:rPr>
              <a:t>4</a:t>
            </a:r>
            <a:r>
              <a:rPr lang="ru-RU" sz="2400" dirty="0" smtClean="0">
                <a:solidFill>
                  <a:schemeClr val="bg1"/>
                </a:solidFill>
              </a:rPr>
              <a:t> см</a:t>
            </a:r>
            <a:r>
              <a:rPr lang="ru-RU" sz="2400" baseline="30000" dirty="0" smtClean="0">
                <a:solidFill>
                  <a:schemeClr val="bg1"/>
                </a:solidFill>
              </a:rPr>
              <a:t>-3</a:t>
            </a:r>
            <a:r>
              <a:rPr lang="ru-RU" sz="2400" dirty="0" smtClean="0">
                <a:solidFill>
                  <a:schemeClr val="bg1"/>
                </a:solidFill>
              </a:rPr>
              <a:t> в пересчете на плотность у поверхности. Эта величина составляет всего лишь 10</a:t>
            </a:r>
            <a:r>
              <a:rPr lang="ru-RU" sz="2400" baseline="30000" dirty="0" smtClean="0">
                <a:solidFill>
                  <a:schemeClr val="bg1"/>
                </a:solidFill>
              </a:rPr>
              <a:t>-13</a:t>
            </a:r>
            <a:r>
              <a:rPr lang="ru-RU" sz="2400" dirty="0" smtClean="0">
                <a:solidFill>
                  <a:schemeClr val="bg1"/>
                </a:solidFill>
              </a:rPr>
              <a:t> концентрации молекул газов в земной атмосфере.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www.metod-kopilka.ru/images/doc/70/71055/img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Action Button: Back or Previous 2">
            <a:hlinkClick r:id="rId3" action="ppaction://hlinksldjump" highlightClick="1"/>
          </p:cNvPr>
          <p:cNvSpPr/>
          <p:nvPr/>
        </p:nvSpPr>
        <p:spPr>
          <a:xfrm>
            <a:off x="7746273" y="5852160"/>
            <a:ext cx="1149532" cy="70539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032" y="1"/>
            <a:ext cx="7839635" cy="561702"/>
          </a:xfrm>
        </p:spPr>
        <p:txBody>
          <a:bodyPr>
            <a:normAutofit/>
          </a:bodyPr>
          <a:lstStyle/>
          <a:p>
            <a:pPr algn="ctr"/>
            <a:r>
              <a:rPr lang="ru-RU" sz="3200" b="1" i="1" u="sng" dirty="0" smtClean="0">
                <a:solidFill>
                  <a:schemeClr val="bg1"/>
                </a:solidFill>
              </a:rPr>
              <a:t> Приливы.</a:t>
            </a:r>
            <a:endParaRPr lang="ru-RU" sz="3200" b="1" i="1" u="sng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8783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Моряки отлично знали, что приливы и отливы - явление ежедневное. Но вот природу этих изменений понять не могли ни простые жители, ни ученые умы. Еще в пятом веке до нашей эры философы пытались описать и охарактеризовать, как движется Мировой океан. Приливы и отливы представлялись чем-то фантастическим и необыкновенным. Даже авторитетные ученые считали приливы дыханием планеты. Эта версия существовала на протяжении нескольких тысячелетий. Только в конце семнадцатого века значение слова "прилив" связали с движением Луны. Но объяснить этот процесс с научной точки зрения так и не удалось. Спустя сотни лет ученые разобрались с этой загадкой и дали точное определение ежедневному изменению уровня воды. Появившаяся в двадцатом веке наука океанология установила, что прилив - это поднятие и опускание уровня вод Мирового океана в связи с гравитационным воздействием Луны.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373</TotalTime>
  <Words>622</Words>
  <Application>Microsoft Office PowerPoint</Application>
  <PresentationFormat>On-screen Show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Луна и её влияние  на Землю</vt:lpstr>
      <vt:lpstr>Содержание </vt:lpstr>
      <vt:lpstr>Slide 3</vt:lpstr>
      <vt:lpstr>Slide 4</vt:lpstr>
      <vt:lpstr>Физические характеристики Луны.</vt:lpstr>
      <vt:lpstr>Рельеф Луны.</vt:lpstr>
      <vt:lpstr>Атмосфера Луны.</vt:lpstr>
      <vt:lpstr>Slide 8</vt:lpstr>
      <vt:lpstr> Приливы.</vt:lpstr>
      <vt:lpstr>Slide 10</vt:lpstr>
      <vt:lpstr>Slide 11</vt:lpstr>
      <vt:lpstr>Slide 12</vt:lpstr>
      <vt:lpstr> Луна удаляется от планеты каждый год почти на 4 см, то есть со временем исчезнет возможность увидеть полное затмение. В чем же причина лунного «побега»? Влияние Луны на земные процессы в первую очередь проявляются в приливах и отливах. Этот феномен — результат действия сил гравитационного притяжения. Причем приливы возникают не только на Земле. Наша планета таким же образом воздействует на спутник. </vt:lpstr>
      <vt:lpstr>Замедление движения Земли.  Связано это, главным образом, с приливным торможением. На поверхности Земли под влиянием притяжения Луны (в большей степени) и Солнца формируются приливные валы. Они перемещаются с востока на запад (вслед за этими небесными телами), в противоположном движению нашей планеты направлении. Меньшее значение придается приливам в литосфере Земли. При этом происходит деформация твердого тела в форме несколько запаздывающей приливной волны. Она провоцирует возникновение тормозящего момента, что способствует тому, что замедляется вращение Земли. </vt:lpstr>
      <vt:lpstr>Использованные ресурсы</vt:lpstr>
    </vt:vector>
  </TitlesOfParts>
  <Company>PJSC "New Engineering Technologies"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Елена</cp:lastModifiedBy>
  <cp:revision>48</cp:revision>
  <dcterms:created xsi:type="dcterms:W3CDTF">2016-11-18T14:12:19Z</dcterms:created>
  <dcterms:modified xsi:type="dcterms:W3CDTF">2018-01-16T13:56:10Z</dcterms:modified>
</cp:coreProperties>
</file>