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2" r:id="rId3"/>
    <p:sldId id="281" r:id="rId4"/>
    <p:sldId id="259" r:id="rId5"/>
    <p:sldId id="298" r:id="rId6"/>
    <p:sldId id="283" r:id="rId7"/>
    <p:sldId id="300" r:id="rId8"/>
    <p:sldId id="305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A8C0-393D-42A6-B1FA-F8F4A5027A51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BC2D-675E-480C-AE52-AD7E018633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9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72E86-99AD-4A0C-A1BD-6AD52113CE41}" type="datetimeFigureOut">
              <a:rPr lang="ru-RU" smtClean="0"/>
              <a:pPr/>
              <a:t>17.09.2018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0E67-53AA-4E1C-B7F0-01EC81B7B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346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6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91B4-5A8E-4784-B1C4-95628BC9723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6956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20BA89-9141-4F37-B036-456E8FA5E3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hape 13"/>
          <p:cNvSpPr>
            <a:spLocks noChangeArrowheads="1"/>
          </p:cNvSpPr>
          <p:nvPr/>
        </p:nvSpPr>
        <p:spPr bwMode="auto">
          <a:xfrm>
            <a:off x="5022850" y="260648"/>
            <a:ext cx="3835400" cy="64611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tIns="45719" rIns="45719" bIns="45719">
            <a:spAutoFit/>
          </a:bodyPr>
          <a:lstStyle/>
          <a:p>
            <a:r>
              <a:rPr lang="ru-RU" sz="1200" b="1" dirty="0">
                <a:solidFill>
                  <a:srgbClr val="376092"/>
                </a:solidFill>
                <a:latin typeface="Arial Narrow" pitchFamily="34" charset="0"/>
                <a:sym typeface="Arial Narrow" pitchFamily="34" charset="0"/>
              </a:rPr>
              <a:t>ФЕДЕРАЛЬНАЯ СЛУЖБА ПО НАДЗОРУ В СФЕРЕ СВЯЗИ, </a:t>
            </a:r>
          </a:p>
          <a:p>
            <a:r>
              <a:rPr lang="ru-RU" sz="1200" b="1" dirty="0">
                <a:solidFill>
                  <a:srgbClr val="376092"/>
                </a:solidFill>
                <a:latin typeface="Arial Narrow" pitchFamily="34" charset="0"/>
                <a:sym typeface="Arial Narrow" pitchFamily="34" charset="0"/>
              </a:rPr>
              <a:t>ИНФОРМАЦИОННЫХ ТЕХНОЛОГИЙ И  МАССОВЫХ КОММУНИКАЦИЙ</a:t>
            </a:r>
          </a:p>
        </p:txBody>
      </p:sp>
      <p:sp>
        <p:nvSpPr>
          <p:cNvPr id="17" name="Shape 17"/>
          <p:cNvSpPr/>
          <p:nvPr/>
        </p:nvSpPr>
        <p:spPr>
          <a:xfrm>
            <a:off x="304607" y="5301208"/>
            <a:ext cx="860425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square" lIns="45719" rIns="45719">
            <a:spAutoFit/>
          </a:bodyPr>
          <a:lstStyle/>
          <a:p>
            <a:pPr algn="just">
              <a:defRPr/>
            </a:pPr>
            <a:r>
              <a:rPr lang="ru-RU" sz="1600" dirty="0" err="1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Джумасов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 Руслан </a:t>
            </a:r>
            <a:r>
              <a:rPr lang="ru-RU" sz="1600" dirty="0" err="1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Сейтпекович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 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– </a:t>
            </a:r>
            <a:r>
              <a:rPr lang="ru-RU" sz="1600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заместитель руководителя - начальник отдела контроля (надзора) в сфере массовых </a:t>
            </a:r>
            <a:r>
              <a:rPr lang="ru-RU" sz="160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коммуникаций </a:t>
            </a:r>
            <a:r>
              <a:rPr lang="ru-RU" sz="160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Управления </a:t>
            </a:r>
            <a:r>
              <a:rPr lang="ru-RU" sz="1600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sym typeface="Arial Narrow" pitchFamily="34" charset="0"/>
              </a:rPr>
              <a:t>Роскомнадзора по Тюменской области, Ханты-Мансийскому автономному округу – Югре и Ямало-Ненецкому автономному округу</a:t>
            </a:r>
            <a:endParaRPr lang="ru-RU" sz="1600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sym typeface="Arial Narrow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5400000">
            <a:off x="4644232" y="617042"/>
            <a:ext cx="5715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249272" y="6076970"/>
            <a:ext cx="785819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78831" y="4143380"/>
            <a:ext cx="7786742" cy="1013812"/>
          </a:xfrm>
          <a:prstGeom prst="ellipse">
            <a:avLst/>
          </a:prstGeom>
          <a:solidFill>
            <a:schemeClr val="accent1">
              <a:alpha val="64000"/>
            </a:schemeClr>
          </a:solidFill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Персональные данные детей в Интернете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6991B4-5A8E-4784-B1C4-95628BC97239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ДевятковаЕВ\Desktop\вариант 1\Ребенок интернет редакти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020936"/>
            <a:ext cx="3514700" cy="31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C\Desktop\ПД ДЕТИ\i (2)мм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1071546"/>
            <a:ext cx="500066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34708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2875" y="836613"/>
            <a:ext cx="90011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 sz="1000" b="1" dirty="0">
              <a:solidFill>
                <a:srgbClr val="FF3300"/>
              </a:solidFill>
            </a:endParaRPr>
          </a:p>
          <a:p>
            <a:r>
              <a:rPr lang="ru-RU" altLang="ru-RU" sz="2000" b="1" dirty="0"/>
              <a:t> </a:t>
            </a:r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317500" y="1136933"/>
            <a:ext cx="8502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+mj-lt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81088" y="672752"/>
            <a:ext cx="7019925" cy="22159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 настоящее время в каждом доме есть компьютер и Интернет. Они дают  огромные возможности их пользователям. Мы убеждены, что интернет и персональный компьютер – превосходные инструменты для работы, образования, развлечения, духовного роста человека.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С распространением индивидуальных переносных вычислительных устройств, таких как планшетные компьютеры и смартфоны, доступ в Интернет становится переносным и фактически неконтролируемым.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2" y="3929066"/>
            <a:ext cx="8212459" cy="221457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6600" dirty="0" smtClean="0"/>
              <a:t>		</a:t>
            </a:r>
          </a:p>
          <a:p>
            <a:pPr algn="ctr">
              <a:buNone/>
            </a:pPr>
            <a:endParaRPr lang="ru-RU" sz="6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None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AutoShape 2" descr="imap://deviatkova@mail.rsn72.net:143/fetch%3EUID%3E/INBOX%3E4486?part=1.2&amp;type=image/png&amp;filename=%D0%BD%D0%B5%D1%82%20%D0%BA%D0%BE%D0%BD%D1%82%D1%80%D0%BE%D0%BB%D1%8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imap://deviatkova@mail.rsn72.net:143/fetch%3EUID%3E/INBOX%3E4486?part=1.2&amp;type=image/png&amp;filename=%D0%BD%D0%B5%D1%82%20%D0%BA%D0%BE%D0%BD%D1%82%D1%80%D0%BE%D0%BB%D1%8F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евятковаЕВ\Desktop\ПД 2018\Семинары\нет контрол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140968"/>
            <a:ext cx="8712968" cy="30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7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sp>
        <p:nvSpPr>
          <p:cNvPr id="29703" name="Прямоугольник 7"/>
          <p:cNvSpPr>
            <a:spLocks noChangeArrowheads="1"/>
          </p:cNvSpPr>
          <p:nvPr/>
        </p:nvSpPr>
        <p:spPr bwMode="auto">
          <a:xfrm>
            <a:off x="317500" y="1136933"/>
            <a:ext cx="8502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 smtClean="0">
                <a:latin typeface="+mj-lt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500" y="2244929"/>
            <a:ext cx="8502971" cy="389871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Информация о человеке, его персональные данные сегодня превратились в дорогой товар, который используется по-разному:</a:t>
            </a:r>
          </a:p>
          <a:p>
            <a:pPr marL="630238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кто-то использует эти данные для того, чтобы при помощи рекламы продать какую-то вещь;</a:t>
            </a:r>
          </a:p>
          <a:p>
            <a:pPr marL="630238" lvl="0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кому-то человек просто не нравится, и в Интернете его могут пытаться оскорбить, очернить, выставить  в дурном свете, создать плохую репутацию и сделать изгоем в обществе;</a:t>
            </a:r>
          </a:p>
          <a:p>
            <a:pPr marL="630238" lvl="0" indent="-584200">
              <a:buFont typeface="Times New Roman" panose="02020603050405020304" pitchFamily="18" charset="0"/>
              <a:buChar char="―"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 помощью персональных данных мошенники, воры, могут украсть деньги, шантажировать  и заставлять совершать какие-то действия;</a:t>
            </a:r>
          </a:p>
          <a:p>
            <a:pPr marL="630238" lvl="0" indent="-584200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и многое другое.</a:t>
            </a:r>
          </a:p>
          <a:p>
            <a:pPr lvl="0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ru-RU" sz="64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	Поэтому защита личной информации может приравниваться к защите реальной личности. 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 важно в первую очередь научиться правильно, безопасно обращаться</a:t>
            </a:r>
          </a:p>
          <a:p>
            <a:pPr algn="ctr">
              <a:buNone/>
            </a:pPr>
            <a:r>
              <a:rPr lang="ru-RU" sz="64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со своими персональными данными. </a:t>
            </a:r>
          </a:p>
          <a:p>
            <a:pPr marL="342900" indent="-342900" algn="just">
              <a:buNone/>
            </a:pPr>
            <a:endParaRPr lang="ru-RU" sz="64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9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767601"/>
            <a:ext cx="8284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5350">
              <a:defRPr/>
            </a:pP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Персональные данные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- любая информация, относящаяся прямо или косвенно к определенному или определяемому физическому лицу (субъекту персональных данных)</a:t>
            </a:r>
          </a:p>
          <a:p>
            <a:pPr algn="ctr" defTabSz="895350">
              <a:defRPr/>
            </a:pP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это фамилия, имя, отчество, паспортные данные, адрес проживания, номер школы, сведения о родителях ребенка и т.д. </a:t>
            </a:r>
            <a:endParaRPr lang="ru-RU" sz="2000" b="1" dirty="0">
              <a:solidFill>
                <a:srgbClr val="FF0000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7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8013" y="764704"/>
            <a:ext cx="7927975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Интернет позволяет нам жить в режиме он-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лайн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. Он дает возможность делиться своими жизненными новостями, фотографиями и общаться с множеством людей.</a:t>
            </a: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</a:p>
          <a:p>
            <a:pPr marL="0" indent="0" algn="just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Однако оборот личной информации в сети может приводить к проблемам, когда незнакомцы или даже друзья используют информацию безответственно и без учёта права на неприкосновенность частной жизни.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M:\Буклет\картинки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04025"/>
            <a:ext cx="2526504" cy="2122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C\Desktop\Без названия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542" y="1772816"/>
            <a:ext cx="2324870" cy="876590"/>
          </a:xfrm>
          <a:prstGeom prst="rect">
            <a:avLst/>
          </a:prstGeom>
          <a:noFill/>
        </p:spPr>
      </p:pic>
      <p:pic>
        <p:nvPicPr>
          <p:cNvPr id="17" name="Picture 2" descr="C:\Users\PC\Desktop\Без названия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9998" y="1699508"/>
            <a:ext cx="1350268" cy="949898"/>
          </a:xfrm>
          <a:prstGeom prst="rect">
            <a:avLst/>
          </a:prstGeom>
          <a:noFill/>
        </p:spPr>
      </p:pic>
      <p:pic>
        <p:nvPicPr>
          <p:cNvPr id="18" name="Picture 3" descr="C:\Users\PC\Desktop\Без названия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248" y="1737245"/>
            <a:ext cx="1730104" cy="1000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5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72" y="31730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M:\Буклет\картинки\1436516690_1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3"/>
            <a:ext cx="2888007" cy="209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213" y="1988840"/>
            <a:ext cx="8135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b="1" dirty="0" smtClean="0"/>
              <a:t>Вероятность столкновения с рисками распространения персональных данных, в сети Интернет, зависит во многом от самих субъектов персональных данных.</a:t>
            </a: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r>
              <a:rPr lang="ru-RU" dirty="0" smtClean="0"/>
              <a:t>Очень важно насколько надежные используются </a:t>
            </a:r>
            <a:r>
              <a:rPr lang="ru-RU" u="sng" dirty="0" smtClean="0"/>
              <a:t>пароли</a:t>
            </a:r>
            <a:r>
              <a:rPr lang="ru-RU" dirty="0" smtClean="0"/>
              <a:t> для входа в профили в социальных сетях, электронную почту; какой </a:t>
            </a:r>
            <a:r>
              <a:rPr lang="ru-RU" u="sng" dirty="0" smtClean="0"/>
              <a:t>доступ</a:t>
            </a:r>
            <a:r>
              <a:rPr lang="ru-RU" dirty="0" smtClean="0"/>
              <a:t> установлен к профилю и к отдельным категориям персональных данных, </a:t>
            </a:r>
            <a:r>
              <a:rPr lang="ru-RU" u="sng" dirty="0" smtClean="0"/>
              <a:t>какие персональные данные сообщаются </a:t>
            </a:r>
            <a:r>
              <a:rPr lang="ru-RU" dirty="0" smtClean="0"/>
              <a:t>в личной переписке незнакомым людям, </a:t>
            </a:r>
            <a:r>
              <a:rPr lang="ru-RU" u="sng" dirty="0" smtClean="0"/>
              <a:t>знают ли родители </a:t>
            </a:r>
            <a:r>
              <a:rPr lang="ru-RU" dirty="0" smtClean="0"/>
              <a:t>об общении ребенка в сети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12027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5350">
              <a:defRPr/>
            </a:pPr>
            <a:r>
              <a:rPr lang="ru-RU" b="1" dirty="0">
                <a:solidFill>
                  <a:schemeClr val="accent6"/>
                </a:solidFill>
              </a:rPr>
              <a:t>Риски, которые влечёт обмен информацией в Интернете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608013" y="1196752"/>
            <a:ext cx="8284467" cy="255454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</a:rPr>
              <a:t>Если </a:t>
            </a:r>
            <a:r>
              <a:rPr lang="ru-RU" sz="1600" b="1" dirty="0">
                <a:solidFill>
                  <a:srgbClr val="FF0000"/>
                </a:solidFill>
              </a:rPr>
              <a:t>информация попала в Интернет, то удалить её со 100 % гарантией  уже невозможно!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  		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	В Интернете нет кнопки </a:t>
            </a:r>
            <a:r>
              <a:rPr lang="ru-RU" b="1" dirty="0" smtClean="0">
                <a:solidFill>
                  <a:schemeClr val="accent6"/>
                </a:solidFill>
                <a:latin typeface="Arial Narrow" panose="020B0606020202030204" pitchFamily="34" charset="0"/>
                <a:cs typeface="Times New Roman" pitchFamily="18" charset="0"/>
              </a:rPr>
              <a:t>«Удалить»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чтобы удалить информацию, размещённую в Интернете. Можно пожалеть о создании, например, отрицательного отзыва или комментария какому-либо человеку. Даже если отзыв будет удален он может быть прочитан или скопирован за короткое время многими пользователями сети Интернет.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p://deviatkova@mail.rsn72.net:143/fetch%3EUID%3E/INBOX%3E4487?part=1.2&amp;type=image/jpeg&amp;filename=%D1%83%D0%B4%D0%B0%D0%BB%D0%B8%D1%82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imap://deviatkova@mail.rsn72.net:143/fetch%3EUID%3E/INBOX%3E4487?part=1.2&amp;type=image/jpeg&amp;filename=%D1%83%D0%B4%D0%B0%D0%BB%D0%B8%D1%82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евятковаЕВ\Desktop\ПД 2018\Семинары\удалит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04283"/>
            <a:ext cx="2256842" cy="225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97" y="4425210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65104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553631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34" y="5583594"/>
            <a:ext cx="1811969" cy="9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2000" b="1" smtClean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8698" y="764704"/>
            <a:ext cx="8521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4528A"/>
                </a:solidFill>
                <a:latin typeface="Arial Narrow" panose="020B0606020202030204" pitchFamily="34" charset="0"/>
              </a:rPr>
              <a:t>Стратегия институционального развития и информационно-публичной деятельности в области защиты прав субъектов персональных данных на период до 2020 года  </a:t>
            </a:r>
            <a:endParaRPr lang="ru-RU" sz="1600" b="1" dirty="0">
              <a:solidFill>
                <a:srgbClr val="04528A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242" y="1484784"/>
            <a:ext cx="852142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17375E"/>
                </a:solidFill>
                <a:latin typeface="Arial Narrow" panose="020B0606020202030204" pitchFamily="34" charset="0"/>
              </a:defRPr>
            </a:lvl1pPr>
          </a:lstStyle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/>
              <a:t>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 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операторов, осуществляющих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 персональных данных;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дни открытых дверей по вопросам защиты персональных данных (2 раза в год);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 мероприятия для несовершеннолетних, и их родителей (школы, детские пришкольные и оздоровительные лагеря);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и распространение среди 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операторов, осуществляющих обработку персональных данных  и субъектов информационных буклетов о необходимости защиты персональных данных;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трансляция роликов социальной рекламы о защите персональных данных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10707" t="9518" r="10646" b="12534"/>
          <a:stretch>
            <a:fillRect/>
          </a:stretch>
        </p:blipFill>
        <p:spPr bwMode="auto">
          <a:xfrm>
            <a:off x="407082" y="4662455"/>
            <a:ext cx="3853847" cy="196068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1" descr="C:\Users\User\Desktop\Картинки\pdchil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5" y="3839275"/>
            <a:ext cx="4608513" cy="74185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4" name="Picture 3" descr="C:\Users\ДевятковаЕВ\Desktop\ДОКЛАД\ПД\пд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54" y="4662455"/>
            <a:ext cx="4134666" cy="207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0BA89-9141-4F37-B036-456E8FA5E35D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58330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Родительский контроль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69127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ст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анице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сайта организации «Лига безопасного Интернета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http://</a:t>
            </a:r>
            <a:r>
              <a:rPr lang="ru-RU" sz="1600" b="1" u="sng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www.ligainternet.ru/encyclopedia-of-security/parents-and-teachers/parents-and-teachers-detail.php?ID=639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размещена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информация о способах защиты детей от нежелательного контента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уровне провайдера можно заказать услугу «детский Интернет», которая ограничивает доступ к сайтам, не предназначенным для детских глаз, а также блокирует сайты, используемые для обхода фильтрации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Функционирует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специальный сервис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dns.yandex.ru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позволяющий фильтровать входящий трафик (отсевать нежелательные интернет-сайты) для безопасного использования сети «Интернет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».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фильтрации результатов поисковой выдачи поисковой системы yandex.ru от нежелательного для несовершеннолетних контента, можно воспользоваться функцией семейного поиска, доступного по адресу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family.yandex.ru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Аналогичный сервис имеется в поисковой интернет-системе Google и видеохостинге YouTube.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85750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174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6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430213" y="836613"/>
            <a:ext cx="817423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92D050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  <a:p>
            <a:endParaRPr lang="ru-RU" altLang="ru-RU" sz="2000" b="1" dirty="0">
              <a:solidFill>
                <a:srgbClr val="66FF33"/>
              </a:solidFill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8351838" y="64611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4" y="4581128"/>
            <a:ext cx="185737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36" y="3068960"/>
            <a:ext cx="1363712" cy="13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5142" y="1652463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5350">
              <a:defRPr/>
            </a:pPr>
            <a:r>
              <a:rPr lang="ru-RU" sz="3600" b="1" smtClean="0">
                <a:solidFill>
                  <a:srgbClr val="C00000"/>
                </a:solidFill>
              </a:rPr>
              <a:t>БЛАГОДАРИЮ </a:t>
            </a:r>
            <a:r>
              <a:rPr lang="ru-RU" sz="3600" b="1" dirty="0">
                <a:solidFill>
                  <a:srgbClr val="C00000"/>
                </a:solidFill>
              </a:rPr>
              <a:t>ЗА ВНИМАНИЕ!</a:t>
            </a:r>
            <a:endParaRPr lang="ru-RU" sz="36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5157192"/>
            <a:ext cx="53285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Управление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Роскомнадзора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 по Тюменской области,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Ханты-Мансийскому автономному округу - Югре и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Ямало-Ненецкому автономному округу 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Республики ул., д. 12, г. Тюмень, 625003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Тел.: (3452) 56-86-50; факс: (3452) 56-86-51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E-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mail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: rsockanc72@rkn.gov.ru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ctr"/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1729</TotalTime>
  <Words>430</Words>
  <Application>Microsoft Office PowerPoint</Application>
  <PresentationFormat>Экран (4:3)</PresentationFormat>
  <Paragraphs>90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CyxoB</dc:creator>
  <cp:lastModifiedBy>Екатерина В. Девяткова</cp:lastModifiedBy>
  <cp:revision>198</cp:revision>
  <dcterms:created xsi:type="dcterms:W3CDTF">2016-03-11T10:42:45Z</dcterms:created>
  <dcterms:modified xsi:type="dcterms:W3CDTF">2018-09-17T07:59:04Z</dcterms:modified>
</cp:coreProperties>
</file>