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56" r:id="rId3"/>
    <p:sldId id="270" r:id="rId4"/>
    <p:sldId id="260" r:id="rId5"/>
    <p:sldId id="261" r:id="rId6"/>
    <p:sldId id="259" r:id="rId7"/>
    <p:sldId id="257" r:id="rId8"/>
    <p:sldId id="262" r:id="rId9"/>
    <p:sldId id="265" r:id="rId10"/>
    <p:sldId id="264" r:id="rId11"/>
    <p:sldId id="263" r:id="rId12"/>
    <p:sldId id="266" r:id="rId13"/>
    <p:sldId id="258" r:id="rId14"/>
    <p:sldId id="267" r:id="rId15"/>
    <p:sldId id="268" r:id="rId16"/>
    <p:sldId id="269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3080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794" y="1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ADA34-91EB-46DE-A72B-82EB91F7FA07}" type="datetimeFigureOut">
              <a:rPr lang="ru-RU" smtClean="0"/>
              <a:t>18.11.2020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7B600-9176-446A-A356-2939368204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9519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ADA34-91EB-46DE-A72B-82EB91F7FA07}" type="datetimeFigureOut">
              <a:rPr lang="ru-RU" smtClean="0"/>
              <a:t>18.11.2020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7B600-9176-446A-A356-2939368204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56495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ADA34-91EB-46DE-A72B-82EB91F7FA07}" type="datetimeFigureOut">
              <a:rPr lang="ru-RU" smtClean="0"/>
              <a:t>18.11.2020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7B600-9176-446A-A356-2939368204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1553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ADA34-91EB-46DE-A72B-82EB91F7FA07}" type="datetimeFigureOut">
              <a:rPr lang="ru-RU" smtClean="0"/>
              <a:t>18.11.2020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7B600-9176-446A-A356-2939368204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5198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ADA34-91EB-46DE-A72B-82EB91F7FA07}" type="datetimeFigureOut">
              <a:rPr lang="ru-RU" smtClean="0"/>
              <a:t>18.11.2020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7B600-9176-446A-A356-2939368204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1615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ADA34-91EB-46DE-A72B-82EB91F7FA07}" type="datetimeFigureOut">
              <a:rPr lang="ru-RU" smtClean="0"/>
              <a:t>18.11.2020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7B600-9176-446A-A356-2939368204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9091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ADA34-91EB-46DE-A72B-82EB91F7FA07}" type="datetimeFigureOut">
              <a:rPr lang="ru-RU" smtClean="0"/>
              <a:t>18.11.2020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7B600-9176-446A-A356-2939368204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92682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ADA34-91EB-46DE-A72B-82EB91F7FA07}" type="datetimeFigureOut">
              <a:rPr lang="ru-RU" smtClean="0"/>
              <a:t>18.11.2020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7B600-9176-446A-A356-2939368204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3333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ADA34-91EB-46DE-A72B-82EB91F7FA07}" type="datetimeFigureOut">
              <a:rPr lang="ru-RU" smtClean="0"/>
              <a:t>18.11.2020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7B600-9176-446A-A356-2939368204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07851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ADA34-91EB-46DE-A72B-82EB91F7FA07}" type="datetimeFigureOut">
              <a:rPr lang="ru-RU" smtClean="0"/>
              <a:t>18.11.2020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7B600-9176-446A-A356-2939368204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12764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ADA34-91EB-46DE-A72B-82EB91F7FA07}" type="datetimeFigureOut">
              <a:rPr lang="ru-RU" smtClean="0"/>
              <a:t>18.11.2020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7B600-9176-446A-A356-2939368204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0006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DADA34-91EB-46DE-A72B-82EB91F7FA07}" type="datetimeFigureOut">
              <a:rPr lang="ru-RU" smtClean="0"/>
              <a:t>18.11.2020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A7B600-9176-446A-A356-2939368204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5147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0983" y="-38637"/>
            <a:ext cx="4519161" cy="7017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u-RU" dirty="0" smtClean="0"/>
              <a:t>В </a:t>
            </a:r>
            <a:r>
              <a:rPr lang="ru-RU" dirty="0"/>
              <a:t>подготовительной стадии энергетического обмена происходит</a:t>
            </a:r>
            <a:br>
              <a:rPr lang="ru-RU" dirty="0"/>
            </a:br>
            <a:r>
              <a:rPr lang="ru-RU" dirty="0"/>
              <a:t>1) расщепление биополимеров до мономеров</a:t>
            </a:r>
            <a:br>
              <a:rPr lang="ru-RU" dirty="0"/>
            </a:br>
            <a:r>
              <a:rPr lang="ru-RU" dirty="0"/>
              <a:t>2) синтез белков из аминокислот</a:t>
            </a:r>
            <a:br>
              <a:rPr lang="ru-RU" dirty="0"/>
            </a:br>
            <a:r>
              <a:rPr lang="ru-RU" dirty="0"/>
              <a:t>3) синтез полисахаридов из глюкозы и фруктозы</a:t>
            </a:r>
            <a:br>
              <a:rPr lang="ru-RU" dirty="0"/>
            </a:br>
            <a:r>
              <a:rPr lang="ru-RU" dirty="0"/>
              <a:t>4) расщепление глюкозы до молочной </a:t>
            </a:r>
            <a:r>
              <a:rPr lang="ru-RU" dirty="0" smtClean="0"/>
              <a:t>кислоты</a:t>
            </a:r>
          </a:p>
          <a:p>
            <a:pPr marL="342900" indent="-342900">
              <a:buAutoNum type="arabicPeriod"/>
            </a:pPr>
            <a:r>
              <a:rPr lang="ru-RU" dirty="0"/>
              <a:t>Благодаря энергетическому обмену клетка обеспечивается</a:t>
            </a:r>
            <a:br>
              <a:rPr lang="ru-RU" dirty="0"/>
            </a:br>
            <a:r>
              <a:rPr lang="ru-RU" dirty="0"/>
              <a:t>1) белками</a:t>
            </a:r>
            <a:br>
              <a:rPr lang="ru-RU" dirty="0"/>
            </a:br>
            <a:r>
              <a:rPr lang="ru-RU" dirty="0"/>
              <a:t>2) углеводами</a:t>
            </a:r>
            <a:br>
              <a:rPr lang="ru-RU" dirty="0"/>
            </a:br>
            <a:r>
              <a:rPr lang="ru-RU" dirty="0"/>
              <a:t>3) липидами</a:t>
            </a:r>
            <a:br>
              <a:rPr lang="ru-RU" dirty="0"/>
            </a:br>
            <a:r>
              <a:rPr lang="ru-RU" dirty="0"/>
              <a:t>4) молекулами </a:t>
            </a:r>
            <a:r>
              <a:rPr lang="ru-RU" dirty="0" smtClean="0"/>
              <a:t>АТФ</a:t>
            </a:r>
          </a:p>
          <a:p>
            <a:pPr marL="342900" indent="-342900">
              <a:buAutoNum type="arabicPeriod"/>
            </a:pPr>
            <a:endParaRPr lang="ru-RU" dirty="0" smtClean="0"/>
          </a:p>
          <a:p>
            <a:pPr marL="342900" indent="-342900">
              <a:buAutoNum type="arabicPeriod"/>
            </a:pPr>
            <a:r>
              <a:rPr lang="ru-RU" dirty="0"/>
              <a:t>В процессе энергетического обмена </a:t>
            </a:r>
            <a:br>
              <a:rPr lang="ru-RU" dirty="0"/>
            </a:br>
            <a:r>
              <a:rPr lang="ru-RU" dirty="0"/>
              <a:t>1) из глицерина и жирных кислот образуются жиры</a:t>
            </a:r>
            <a:br>
              <a:rPr lang="ru-RU" dirty="0"/>
            </a:br>
            <a:r>
              <a:rPr lang="ru-RU" dirty="0"/>
              <a:t>2) синтезируются молекулы АТФ</a:t>
            </a:r>
            <a:br>
              <a:rPr lang="ru-RU" dirty="0"/>
            </a:br>
            <a:r>
              <a:rPr lang="ru-RU" dirty="0"/>
              <a:t>3) синтезируются неорганические вещества</a:t>
            </a:r>
            <a:br>
              <a:rPr lang="ru-RU" dirty="0"/>
            </a:br>
            <a:r>
              <a:rPr lang="ru-RU" dirty="0"/>
              <a:t>4) из аминокислот образуются белки</a:t>
            </a:r>
            <a:endParaRPr lang="ru-RU" dirty="0" smtClean="0"/>
          </a:p>
          <a:p>
            <a:pPr marL="342900" indent="-342900">
              <a:buAutoNum type="arabicPeriod"/>
            </a:pPr>
            <a:endParaRPr lang="ru-RU" dirty="0"/>
          </a:p>
          <a:p>
            <a:pPr marL="342900" indent="-342900">
              <a:buAutoNum type="arabicPeriod"/>
            </a:pP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590144" y="188640"/>
            <a:ext cx="4572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4. Ферментативное </a:t>
            </a:r>
            <a:r>
              <a:rPr lang="ru-RU" dirty="0"/>
              <a:t>расщепление глюкозы без участия кислорода – это</a:t>
            </a:r>
            <a:br>
              <a:rPr lang="ru-RU" dirty="0"/>
            </a:br>
            <a:r>
              <a:rPr lang="ru-RU" dirty="0"/>
              <a:t>1) подготовительный этап обмена</a:t>
            </a:r>
            <a:br>
              <a:rPr lang="ru-RU" dirty="0"/>
            </a:br>
            <a:r>
              <a:rPr lang="ru-RU" dirty="0"/>
              <a:t>2) пластический обмен</a:t>
            </a:r>
            <a:br>
              <a:rPr lang="ru-RU" dirty="0"/>
            </a:br>
            <a:r>
              <a:rPr lang="ru-RU" dirty="0"/>
              <a:t>3) гликолиз</a:t>
            </a:r>
            <a:br>
              <a:rPr lang="ru-RU" dirty="0"/>
            </a:br>
            <a:r>
              <a:rPr lang="ru-RU" dirty="0"/>
              <a:t>4) биологическое </a:t>
            </a:r>
            <a:r>
              <a:rPr lang="ru-RU" dirty="0" smtClean="0"/>
              <a:t>окисление</a:t>
            </a:r>
            <a:endParaRPr lang="ru-RU" dirty="0"/>
          </a:p>
          <a:p>
            <a:r>
              <a:rPr lang="ru-RU" dirty="0" smtClean="0"/>
              <a:t>5.</a:t>
            </a:r>
            <a:r>
              <a:rPr lang="ru-RU" dirty="0"/>
              <a:t>  В клетках дрожжей при брожении синтезируются молекулы АТФ и при этом образуется</a:t>
            </a:r>
            <a:br>
              <a:rPr lang="ru-RU" dirty="0"/>
            </a:br>
            <a:r>
              <a:rPr lang="ru-RU" dirty="0"/>
              <a:t>1) этиловый спирт и углекислый газ</a:t>
            </a:r>
            <a:br>
              <a:rPr lang="ru-RU" dirty="0"/>
            </a:br>
            <a:r>
              <a:rPr lang="ru-RU" dirty="0"/>
              <a:t>2) крахмал и глюкоза</a:t>
            </a:r>
            <a:br>
              <a:rPr lang="ru-RU" dirty="0"/>
            </a:br>
            <a:r>
              <a:rPr lang="ru-RU" dirty="0"/>
              <a:t>3) кислород и вода</a:t>
            </a:r>
            <a:br>
              <a:rPr lang="ru-RU" dirty="0"/>
            </a:br>
            <a:r>
              <a:rPr lang="ru-RU" dirty="0"/>
              <a:t>4) молочная </a:t>
            </a:r>
            <a:r>
              <a:rPr lang="ru-RU" dirty="0" smtClean="0"/>
              <a:t>кислота</a:t>
            </a:r>
          </a:p>
          <a:p>
            <a:r>
              <a:rPr lang="ru-RU" dirty="0" smtClean="0"/>
              <a:t>6. </a:t>
            </a:r>
            <a:r>
              <a:rPr lang="ru-RU" dirty="0"/>
              <a:t>Сколько молекул АТФ образуется за счёт окисления одной молекулы глюкозы в анаэробных условиях?</a:t>
            </a:r>
            <a:br>
              <a:rPr lang="ru-RU" dirty="0"/>
            </a:br>
            <a:r>
              <a:rPr lang="ru-RU" dirty="0"/>
              <a:t>1) 18</a:t>
            </a:r>
            <a:br>
              <a:rPr lang="ru-RU" dirty="0"/>
            </a:br>
            <a:r>
              <a:rPr lang="ru-RU" dirty="0"/>
              <a:t>2) 2</a:t>
            </a:r>
            <a:br>
              <a:rPr lang="ru-RU" dirty="0"/>
            </a:br>
            <a:r>
              <a:rPr lang="ru-RU" dirty="0"/>
              <a:t>3) 36</a:t>
            </a:r>
            <a:br>
              <a:rPr lang="ru-RU" dirty="0"/>
            </a:br>
            <a:r>
              <a:rPr lang="ru-RU" dirty="0"/>
              <a:t>4) 38</a:t>
            </a:r>
          </a:p>
        </p:txBody>
      </p:sp>
    </p:spTree>
    <p:extLst>
      <p:ext uri="{BB962C8B-B14F-4D97-AF65-F5344CB8AC3E}">
        <p14:creationId xmlns:p14="http://schemas.microsoft.com/office/powerpoint/2010/main" val="2717679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39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655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6675378"/>
              </p:ext>
            </p:extLst>
          </p:nvPr>
        </p:nvGraphicFramePr>
        <p:xfrm>
          <a:off x="323528" y="188639"/>
          <a:ext cx="8640960" cy="7611225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4401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884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36105">
                <a:tc>
                  <a:txBody>
                    <a:bodyPr/>
                    <a:lstStyle/>
                    <a:p>
                      <a:r>
                        <a:rPr lang="ru-RU" dirty="0" smtClean="0"/>
                        <a:t>Фазы фотосинтеза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Локализация в клетке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Процессы,</a:t>
                      </a:r>
                      <a:r>
                        <a:rPr lang="ru-RU" baseline="0" dirty="0" smtClean="0"/>
                        <a:t> происходящие в этой фазе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Результаты процессов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88632">
                <a:tc>
                  <a:txBody>
                    <a:bodyPr/>
                    <a:lstStyle/>
                    <a:p>
                      <a:r>
                        <a:rPr lang="ru-RU" dirty="0" smtClean="0"/>
                        <a:t>Световая фаза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Мембраны </a:t>
                      </a:r>
                      <a:r>
                        <a:rPr lang="ru-RU" dirty="0" err="1" smtClean="0"/>
                        <a:t>тилакоидов</a:t>
                      </a:r>
                      <a:r>
                        <a:rPr lang="ru-RU" dirty="0" smtClean="0"/>
                        <a:t>, граны хлоропластов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ru-RU" dirty="0" smtClean="0"/>
                        <a:t>а) </a:t>
                      </a:r>
                      <a:r>
                        <a:rPr lang="ru-RU" dirty="0" err="1" smtClean="0"/>
                        <a:t>хлорофил</a:t>
                      </a:r>
                      <a:r>
                        <a:rPr lang="ru-RU" dirty="0" smtClean="0"/>
                        <a:t>-(свет)-----------</a:t>
                      </a:r>
                      <a:r>
                        <a:rPr lang="ru-RU" dirty="0" err="1" smtClean="0"/>
                        <a:t>хлорофилл+е</a:t>
                      </a:r>
                      <a:r>
                        <a:rPr lang="ru-RU" dirty="0" smtClean="0"/>
                        <a:t>;</a:t>
                      </a:r>
                      <a:r>
                        <a:rPr lang="ru-RU" baseline="0" dirty="0" smtClean="0"/>
                        <a:t> </a:t>
                      </a:r>
                    </a:p>
                    <a:p>
                      <a:pPr marL="0" indent="0">
                        <a:buNone/>
                      </a:pPr>
                      <a:r>
                        <a:rPr lang="ru-RU" baseline="0" dirty="0" smtClean="0"/>
                        <a:t>        б) е + белки-переносчики  --------  на наружную поверхность мембраны </a:t>
                      </a:r>
                      <a:r>
                        <a:rPr lang="ru-RU" baseline="0" dirty="0" err="1" smtClean="0"/>
                        <a:t>тилакоида</a:t>
                      </a:r>
                      <a:endParaRPr lang="ru-RU" baseline="0" dirty="0" smtClean="0"/>
                    </a:p>
                    <a:p>
                      <a:pPr marL="0" indent="0">
                        <a:buNone/>
                      </a:pPr>
                      <a:r>
                        <a:rPr lang="ru-RU" baseline="0" dirty="0" smtClean="0"/>
                        <a:t>         в)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НАДФ</a:t>
                      </a:r>
                      <a:r>
                        <a:rPr lang="ru-RU" sz="1800" kern="1200" baseline="30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+2Н</a:t>
                      </a:r>
                      <a:r>
                        <a:rPr lang="ru-RU" sz="1800" kern="1200" baseline="30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+ 4е -------</a:t>
                      </a:r>
                      <a:r>
                        <a:rPr lang="ru-RU" baseline="0" dirty="0" smtClean="0"/>
                        <a:t>     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НАДФ Н</a:t>
                      </a:r>
                      <a:r>
                        <a:rPr lang="ru-RU" sz="1800" kern="1200" baseline="-25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ru-RU" baseline="0" dirty="0" smtClean="0"/>
                        <a:t>     </a:t>
                      </a:r>
                    </a:p>
                    <a:p>
                      <a:pPr marL="0" indent="0">
                        <a:buNone/>
                      </a:pPr>
                      <a:endParaRPr lang="ru-RU" baseline="0" dirty="0" smtClean="0"/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 startAt="2"/>
                        <a:tabLst/>
                        <a:defRPr/>
                      </a:pPr>
                      <a:r>
                        <a:rPr lang="ru-RU" baseline="0" dirty="0" smtClean="0"/>
                        <a:t>Фотолиз воды (разложение)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                                             Н</a:t>
                      </a:r>
                      <a:r>
                        <a:rPr lang="ru-RU" sz="1800" kern="1200" baseline="-25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  </a:t>
                      </a:r>
                      <a:r>
                        <a:rPr lang="ru-RU" sz="1800" kern="1200" baseline="30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свет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 -------- Н</a:t>
                      </a:r>
                      <a:r>
                        <a:rPr lang="ru-RU" sz="1800" kern="1200" baseline="30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+ОН</a:t>
                      </a:r>
                      <a:r>
                        <a:rPr lang="ru-RU" sz="1800" kern="1200" baseline="30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Н</a:t>
                      </a:r>
                      <a:r>
                        <a:rPr lang="ru-RU" sz="1800" kern="1200" baseline="30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-------в протонный резервуар </a:t>
                      </a:r>
                      <a:r>
                        <a:rPr lang="ru-RU" sz="180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тилакоида</a:t>
                      </a:r>
                      <a:endParaRPr lang="ru-RU" sz="1800" kern="1200" baseline="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ОН</a:t>
                      </a:r>
                      <a:r>
                        <a:rPr lang="ru-RU" sz="1800" kern="1200" baseline="30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 -----  ОН</a:t>
                      </a:r>
                      <a:r>
                        <a:rPr lang="ru-RU" sz="1800" kern="1200" baseline="30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- е------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ОН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4ОН----2Н</a:t>
                      </a:r>
                      <a:r>
                        <a:rPr lang="ru-RU" sz="1800" kern="1200" baseline="-25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 + О</a:t>
                      </a:r>
                      <a:r>
                        <a:rPr lang="ru-RU" sz="1800" kern="1200" baseline="-25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е+хлорофилл</a:t>
                      </a: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-------хлорофилл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</a:t>
                      </a:r>
                      <a:r>
                        <a:rPr lang="ru-RU" sz="1800" kern="1200" baseline="30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 </a:t>
                      </a: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источник энергии ,необходимой АТФ фазе для синтеза АТФ из АДФ+Ф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kern="1200" baseline="300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marL="0" indent="0">
                        <a:buNone/>
                      </a:pP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НАДФН</a:t>
                      </a:r>
                      <a:r>
                        <a:rPr lang="ru-RU" sz="1800" kern="1200" baseline="-25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</a:t>
                      </a:r>
                      <a:r>
                        <a:rPr lang="ru-RU" sz="1800" kern="1200" baseline="-25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 </a:t>
                      </a: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- в атмосферу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Образование АТФ</a:t>
                      </a:r>
                      <a:endParaRPr lang="ru-RU" sz="1800" kern="1200" baseline="-250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indent="-342900">
                        <a:buAutoNum type="arabicPeriod"/>
                      </a:pP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4090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Темновая</a:t>
                      </a:r>
                      <a:r>
                        <a:rPr lang="ru-RU" dirty="0" smtClean="0"/>
                        <a:t> фаза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Строма хлоропластов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2255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4633358"/>
              </p:ext>
            </p:extLst>
          </p:nvPr>
        </p:nvGraphicFramePr>
        <p:xfrm>
          <a:off x="323528" y="188639"/>
          <a:ext cx="8640960" cy="5663273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4401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444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36105">
                <a:tc>
                  <a:txBody>
                    <a:bodyPr/>
                    <a:lstStyle/>
                    <a:p>
                      <a:r>
                        <a:rPr lang="ru-RU" dirty="0" smtClean="0"/>
                        <a:t>Фазы фотосинтеза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Локализация в клетке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Процессы,</a:t>
                      </a:r>
                      <a:r>
                        <a:rPr lang="ru-RU" baseline="0" dirty="0" smtClean="0"/>
                        <a:t> происходящие в этой фазе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Результаты процессов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72208">
                <a:tc>
                  <a:txBody>
                    <a:bodyPr/>
                    <a:lstStyle/>
                    <a:p>
                      <a:r>
                        <a:rPr lang="ru-RU" dirty="0" smtClean="0"/>
                        <a:t>Световая фаза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Мембраны </a:t>
                      </a:r>
                      <a:r>
                        <a:rPr lang="ru-RU" dirty="0" err="1" smtClean="0"/>
                        <a:t>тилакоидов</a:t>
                      </a:r>
                      <a:r>
                        <a:rPr lang="ru-RU" dirty="0" smtClean="0"/>
                        <a:t>, граны хлоропластов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kern="1200" baseline="300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marL="0" indent="0">
                        <a:buNone/>
                      </a:pP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НАДФН</a:t>
                      </a:r>
                      <a:r>
                        <a:rPr lang="ru-RU" sz="1800" kern="1200" baseline="-25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</a:t>
                      </a:r>
                      <a:r>
                        <a:rPr lang="ru-RU" sz="1800" kern="1200" baseline="-25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 </a:t>
                      </a: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- в атмосферу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Образование АТФ</a:t>
                      </a:r>
                      <a:endParaRPr lang="ru-RU" sz="1800" kern="1200" baseline="-250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indent="-342900">
                        <a:buAutoNum type="arabicPeriod"/>
                      </a:pP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4090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Темновая</a:t>
                      </a:r>
                      <a:r>
                        <a:rPr lang="ru-RU" dirty="0" smtClean="0"/>
                        <a:t> фаза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Строма хлоропластов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Связывание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</a:t>
                      </a:r>
                      <a:r>
                        <a:rPr lang="ru-RU" sz="1800" kern="1200" baseline="-25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 </a:t>
                      </a:r>
                      <a:r>
                        <a:rPr lang="ru-RU" sz="2800" kern="1200" baseline="-25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Участвуют молекулы АТФ</a:t>
                      </a:r>
                      <a:r>
                        <a:rPr lang="ru-RU" sz="1800" kern="1200" baseline="-25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синтезированные во время световой фазы и атомы 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 (при фотолизе образованные), связанные с молекулами переносчиками. СО</a:t>
                      </a:r>
                      <a:r>
                        <a:rPr lang="ru-RU" sz="1800" kern="1200" baseline="-25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присоединяется к существующим в клетке молекулам пентозы, которые функционируют в цикле Кальвина, образуются углеводы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Образование глюкозы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1765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79712" y="476672"/>
            <a:ext cx="618951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4400" b="1" i="1" dirty="0" smtClean="0">
                <a:solidFill>
                  <a:srgbClr val="FFFF00"/>
                </a:solidFill>
              </a:rPr>
              <a:t>Значение фотосинтеза</a:t>
            </a:r>
            <a:endParaRPr lang="ru-RU" sz="4400" b="1" i="1" dirty="0">
              <a:solidFill>
                <a:srgbClr val="FFFF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1305342"/>
            <a:ext cx="842493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q"/>
            </a:pPr>
            <a:r>
              <a:rPr lang="ru-RU" sz="2400" dirty="0"/>
              <a:t>Фотосинтез – основа питания всех живых существ.</a:t>
            </a:r>
          </a:p>
          <a:p>
            <a:pPr marL="342900" lvl="0" indent="-342900">
              <a:buFont typeface="Wingdings" panose="05000000000000000000" pitchFamily="2" charset="2"/>
              <a:buChar char="q"/>
            </a:pPr>
            <a:r>
              <a:rPr lang="ru-RU" sz="2400" dirty="0"/>
              <a:t>Ежегодно на Земле производится 150 млрд. тонн органического вещества и выделяется 200 млрд. тонн свободного кислорода.</a:t>
            </a:r>
          </a:p>
          <a:p>
            <a:pPr marL="342900" lvl="0" indent="-342900">
              <a:buFont typeface="Wingdings" panose="05000000000000000000" pitchFamily="2" charset="2"/>
              <a:buChar char="q"/>
            </a:pPr>
            <a:r>
              <a:rPr lang="ru-RU" sz="2400" dirty="0"/>
              <a:t>Из кислорода образуется озоновый слой, защищающий живые организмы от ультрафиолетовой радиации.</a:t>
            </a:r>
          </a:p>
          <a:p>
            <a:pPr marL="342900" lvl="0" indent="-342900">
              <a:buFont typeface="Wingdings" panose="05000000000000000000" pitchFamily="2" charset="2"/>
              <a:buChar char="q"/>
            </a:pPr>
            <a:r>
              <a:rPr lang="ru-RU" sz="2400" dirty="0"/>
              <a:t>Фотосинтез поддерживает современный состав атмосферы.</a:t>
            </a:r>
          </a:p>
          <a:p>
            <a:pPr marL="342900" lvl="0" indent="-342900">
              <a:buFont typeface="Wingdings" panose="05000000000000000000" pitchFamily="2" charset="2"/>
              <a:buChar char="q"/>
            </a:pPr>
            <a:r>
              <a:rPr lang="ru-RU" sz="2400" dirty="0"/>
              <a:t>Препятствует увеличению концентрации СО</a:t>
            </a:r>
            <a:r>
              <a:rPr lang="ru-RU" sz="2400" baseline="-25000" dirty="0"/>
              <a:t>2</a:t>
            </a:r>
            <a:r>
              <a:rPr lang="ru-RU" sz="2400" dirty="0"/>
              <a:t>, предотвращая перегрев  Земли.</a:t>
            </a:r>
          </a:p>
          <a:p>
            <a:pPr marL="342900" lvl="0" indent="-342900">
              <a:buFont typeface="Wingdings" panose="05000000000000000000" pitchFamily="2" charset="2"/>
              <a:buChar char="q"/>
            </a:pPr>
            <a:r>
              <a:rPr lang="ru-RU" sz="2400" dirty="0"/>
              <a:t>Растения вовлекают в круговорот миллиарды тонн азота, фосфора, серы, кальция, магния, калия и других элементов.</a:t>
            </a:r>
          </a:p>
        </p:txBody>
      </p:sp>
    </p:spTree>
    <p:extLst>
      <p:ext uri="{BB962C8B-B14F-4D97-AF65-F5344CB8AC3E}">
        <p14:creationId xmlns:p14="http://schemas.microsoft.com/office/powerpoint/2010/main" val="2089151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вин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9996" y="2205918"/>
            <a:ext cx="3322712" cy="4639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941778" y="205140"/>
            <a:ext cx="372057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Хемосинтез</a:t>
            </a:r>
          </a:p>
          <a:p>
            <a:pPr algn="ctr"/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3717032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altLang="ru-RU" sz="3600" i="1" dirty="0" smtClean="0"/>
              <a:t>С.Н. Виноградский </a:t>
            </a:r>
          </a:p>
          <a:p>
            <a:pPr algn="ctr"/>
            <a:r>
              <a:rPr lang="ru-RU" altLang="ru-RU" sz="3600" i="1" dirty="0" smtClean="0"/>
              <a:t>    в 1887 году впервые открыл процесс хемосинтеза.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32093" y="620638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/>
              <a:t>В природе происходит ещё один процесс, при котором создаются органические </a:t>
            </a:r>
            <a:r>
              <a:rPr lang="ru-RU" sz="2800" dirty="0" smtClean="0"/>
              <a:t>вещества: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404626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Безымянный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7693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751344"/>
            <a:ext cx="842493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/>
              <a:t>Источники информации:</a:t>
            </a:r>
            <a:endParaRPr lang="ru-RU" dirty="0"/>
          </a:p>
          <a:p>
            <a:pPr lvl="0"/>
            <a:r>
              <a:rPr lang="ru-RU" dirty="0"/>
              <a:t>Планирование к учебнику А.А. Каменского, ЕА. </a:t>
            </a:r>
            <a:r>
              <a:rPr lang="ru-RU" dirty="0" err="1"/>
              <a:t>Криксунова</a:t>
            </a:r>
            <a:r>
              <a:rPr lang="ru-RU" dirty="0"/>
              <a:t>, В.В. Пасечника «Введение в общую биологию и экологию»: пособие для учителя. - М.: Дрофа, </a:t>
            </a:r>
            <a:r>
              <a:rPr lang="ru-RU" dirty="0" smtClean="0"/>
              <a:t>2012</a:t>
            </a:r>
            <a:r>
              <a:rPr lang="ru-RU" dirty="0"/>
              <a:t>. - 128 с.</a:t>
            </a:r>
          </a:p>
          <a:p>
            <a:pPr lvl="0"/>
            <a:r>
              <a:rPr lang="ru-RU" dirty="0"/>
              <a:t>Пепеляева, О.А., </a:t>
            </a:r>
            <a:r>
              <a:rPr lang="ru-RU" dirty="0" err="1"/>
              <a:t>Сунцова</a:t>
            </a:r>
            <a:r>
              <a:rPr lang="ru-RU" dirty="0"/>
              <a:t>, И.В. Поурочные разработки по общей биологии: 9 класс. - М.: ВАКО, 2006. - 464 с. - (В помощь школьному учителю).</a:t>
            </a:r>
          </a:p>
          <a:p>
            <a:pPr lvl="0"/>
            <a:r>
              <a:rPr lang="ru-RU" dirty="0"/>
              <a:t>Сидоров Е.П. Общая биология для поступающих в вузы. Структурированный конспект. - М.: «Уникум-центр», 1997</a:t>
            </a:r>
          </a:p>
          <a:p>
            <a:pPr lvl="0"/>
            <a:r>
              <a:rPr lang="ru-RU" dirty="0"/>
              <a:t>Биология для поступающих в вузы. Под ред. Ярыгина В.Н., - М.: «Высшая школа», 1997</a:t>
            </a:r>
          </a:p>
          <a:p>
            <a:pPr lvl="0"/>
            <a:r>
              <a:rPr lang="ru-RU" dirty="0"/>
              <a:t>Петросова Р.А. Дидактический материал по общей биологии: пособие для учителей биологии – М.: «РАУБ – Цитадель». </a:t>
            </a:r>
            <a:r>
              <a:rPr lang="ru-RU" dirty="0" smtClean="0"/>
              <a:t>1997</a:t>
            </a:r>
          </a:p>
          <a:p>
            <a:r>
              <a:rPr lang="en-US" altLang="ru-RU" dirty="0" smtClean="0"/>
              <a:t>CD- </a:t>
            </a:r>
            <a:r>
              <a:rPr lang="ru-RU" altLang="ru-RU" dirty="0" smtClean="0"/>
              <a:t>диск «Уроки биологии Кирилла и </a:t>
            </a:r>
            <a:r>
              <a:rPr lang="ru-RU" altLang="ru-RU" dirty="0" err="1" smtClean="0"/>
              <a:t>Мефодия</a:t>
            </a:r>
            <a:r>
              <a:rPr lang="ru-RU" altLang="ru-RU" dirty="0" smtClean="0"/>
              <a:t>. 10-11 класс»,2005</a:t>
            </a:r>
          </a:p>
          <a:p>
            <a:pPr lvl="0"/>
            <a:endParaRPr lang="ru-RU" dirty="0"/>
          </a:p>
          <a:p>
            <a:pPr lvl="0"/>
            <a:r>
              <a:rPr lang="ru-RU" dirty="0"/>
              <a:t>Картинки сайтов сети Интернет.</a:t>
            </a:r>
          </a:p>
          <a:p>
            <a:r>
              <a:rPr lang="ru-RU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685005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eioba.pl/files/user5135/fotosyntez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518" y="2191241"/>
            <a:ext cx="4768538" cy="4666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99591" y="0"/>
            <a:ext cx="768210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dirty="0" smtClean="0"/>
              <a:t>Фотосинтез и хемосинтез</a:t>
            </a:r>
            <a:endParaRPr lang="ru-RU" sz="5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2782" y="692696"/>
            <a:ext cx="558011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/>
              <a:t>«Солнце, жизнь и хлорофилл» русский учёный К.А. Тимирязев</a:t>
            </a:r>
          </a:p>
        </p:txBody>
      </p:sp>
      <p:pic>
        <p:nvPicPr>
          <p:cNvPr id="7" name="Picture 7" descr="тим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7630" y="2132856"/>
            <a:ext cx="2886260" cy="4084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тим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6568" y="2132855"/>
            <a:ext cx="2886260" cy="4084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5258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413338"/>
            <a:ext cx="856895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altLang="ru-RU" sz="2400" b="1" i="1" dirty="0" smtClean="0"/>
              <a:t>Рассмотреть особенности процессов фотосинтеза и хемосинтеза, основные этапы этих процессов, выявить их роль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altLang="ru-RU" sz="2400" b="1" i="1" dirty="0" smtClean="0"/>
              <a:t>формировать умения и навыки самостоятельной работы с различными источниками информации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altLang="ru-RU" sz="2400" b="1" i="1" dirty="0" smtClean="0"/>
              <a:t>Ответственное отношение к выполняемым заданиям, патриотическое воспитание на примере работ отечественных ученых по изучению этих процессов</a:t>
            </a:r>
            <a:endParaRPr lang="ru-RU" sz="2400" b="1" i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06061" y="1490008"/>
            <a:ext cx="45055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Задачи урока: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707904" y="356219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altLang="ru-RU" sz="2400" b="1" i="1" dirty="0" smtClean="0"/>
              <a:t>Изучить механизм процессов фотосинтеза и хемосинтеза</a:t>
            </a:r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83899" y="260648"/>
            <a:ext cx="264508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Цель урока: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80190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116632"/>
            <a:ext cx="72008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i="1" dirty="0" smtClean="0"/>
              <a:t>История  изучения </a:t>
            </a:r>
          </a:p>
          <a:p>
            <a:pPr algn="ctr"/>
            <a:r>
              <a:rPr lang="ru-RU" sz="4400" i="1" dirty="0" smtClean="0"/>
              <a:t>процесса фотосинтеза</a:t>
            </a:r>
            <a:endParaRPr lang="ru-RU" sz="4400" i="1" dirty="0"/>
          </a:p>
        </p:txBody>
      </p:sp>
      <p:pic>
        <p:nvPicPr>
          <p:cNvPr id="3" name="Picture 36" descr="пр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92946"/>
            <a:ext cx="2399184" cy="3256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03848" y="159294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1771 г. – англ. химик Джозеф Пристли установил, что растения «исправляют» воздух, «испорченный» горящей свечой.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201500" y="2516276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1782 г. – Жан </a:t>
            </a:r>
            <a:r>
              <a:rPr lang="ru-RU" dirty="0" err="1"/>
              <a:t>Сенебье</a:t>
            </a:r>
            <a:r>
              <a:rPr lang="ru-RU" dirty="0"/>
              <a:t> показал, что растения, выделяя кислород, поглощают углекислый газ; предположил, что в вещество растения превращается углерод, входящий в состав углекислого газа.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347864" y="3961407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1779 г.- Австр</a:t>
            </a:r>
            <a:r>
              <a:rPr lang="ru-RU" dirty="0"/>
              <a:t>. врач Ян </a:t>
            </a:r>
            <a:r>
              <a:rPr lang="ru-RU" dirty="0" err="1"/>
              <a:t>Ингенхауз</a:t>
            </a:r>
            <a:r>
              <a:rPr lang="ru-RU" dirty="0"/>
              <a:t> обнаружил, что растения выделяют кислород только на свету. Он погружал ветку ивы в воду и наблюдал на свету образования на листьях пузырьков кислорода.</a:t>
            </a:r>
          </a:p>
        </p:txBody>
      </p:sp>
    </p:spTree>
    <p:extLst>
      <p:ext uri="{BB962C8B-B14F-4D97-AF65-F5344CB8AC3E}">
        <p14:creationId xmlns:p14="http://schemas.microsoft.com/office/powerpoint/2010/main" val="1715039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23928" y="1556792"/>
            <a:ext cx="4572000" cy="403187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dirty="0" smtClean="0"/>
              <a:t>1903 г. - русский </a:t>
            </a:r>
            <a:r>
              <a:rPr lang="ru-RU" sz="3200" dirty="0"/>
              <a:t>учёный Климент Аркадьевич Тимирязев первый обобщил все данные о фотосинтезе и дал научное объяснение этому процессу в книге “Жизнь растений»</a:t>
            </a:r>
          </a:p>
        </p:txBody>
      </p:sp>
      <p:pic>
        <p:nvPicPr>
          <p:cNvPr id="4" name="Picture 7" descr="тим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792130"/>
            <a:ext cx="3528392" cy="4993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6231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476672"/>
            <a:ext cx="748883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i="1" dirty="0"/>
              <a:t>Фотосинтез</a:t>
            </a:r>
            <a:r>
              <a:rPr lang="ru-RU" sz="4400" dirty="0"/>
              <a:t> – это процесс преобразования поглощённой энергии света в химическую энергию органических соединений.</a:t>
            </a:r>
          </a:p>
        </p:txBody>
      </p:sp>
      <p:pic>
        <p:nvPicPr>
          <p:cNvPr id="3074" name="Picture 2" descr="http://900igr.net/datai/biologija/Fotosintez/0006-009-Obrazovanie-v-listjakh-rastenij-organicheskikh-veschestv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284984"/>
            <a:ext cx="3962400" cy="3419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2790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5" descr="Безимени-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9504" y="4136452"/>
            <a:ext cx="3761730" cy="2721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475656" y="620688"/>
            <a:ext cx="682751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5400" dirty="0" smtClean="0"/>
              <a:t>Строение хлоропласта</a:t>
            </a:r>
            <a:endParaRPr lang="ru-RU" sz="5400" dirty="0"/>
          </a:p>
        </p:txBody>
      </p:sp>
      <p:pic>
        <p:nvPicPr>
          <p:cNvPr id="3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637" y="1772816"/>
            <a:ext cx="5199633" cy="383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2858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http://im4-tub-ru.yandex.net/i?id=273204882-65-72&amp;n=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059406"/>
            <a:ext cx="4896544" cy="2523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5536" y="18864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«Самое интересное из веществ во всём органическом мире» - так назвал хлорофилл великий Чарльз Дарвин.  </a:t>
            </a:r>
          </a:p>
        </p:txBody>
      </p:sp>
      <p:pic>
        <p:nvPicPr>
          <p:cNvPr id="7170" name="Picture 2" descr="http://im0-tub-ru.yandex.net/i?id=136136978-59-72&amp;n=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1714" y="2924944"/>
            <a:ext cx="4094994" cy="2580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339752" y="1170618"/>
            <a:ext cx="58326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Хлорофилл- сложное органическое вещество, в центре которого находится атом магния. Хлорофилл находится в мембранах </a:t>
            </a:r>
            <a:r>
              <a:rPr lang="ru-RU" dirty="0" err="1" smtClean="0"/>
              <a:t>тилакоидов</a:t>
            </a:r>
            <a:r>
              <a:rPr lang="ru-RU" dirty="0" smtClean="0"/>
              <a:t> гран, из-за чего хлоропласты приобретают зеленый цвет. Хлорофилл поглощает лучи в красной и синей областях спектра и отражает зеленые лучи, которые воспринимаются нашим глазом.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6634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7664" y="620688"/>
            <a:ext cx="65559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ФАЗЫ ФОТОСИНТЕЗА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87624" y="2263653"/>
            <a:ext cx="34219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 smtClean="0">
                <a:solidFill>
                  <a:schemeClr val="bg2">
                    <a:lumMod val="10000"/>
                  </a:schemeClr>
                </a:solidFill>
              </a:rPr>
              <a:t>СВЕТОВАЯ</a:t>
            </a:r>
            <a:endParaRPr lang="ru-RU" sz="4000" b="1" i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562546" y="2276872"/>
            <a:ext cx="269157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i="1" dirty="0" smtClean="0">
                <a:solidFill>
                  <a:schemeClr val="bg2">
                    <a:lumMod val="10000"/>
                  </a:schemeClr>
                </a:solidFill>
              </a:rPr>
              <a:t>ТЕМНОВАЯ</a:t>
            </a:r>
            <a:endParaRPr lang="ru-RU" sz="4000" b="1" i="1" dirty="0">
              <a:solidFill>
                <a:schemeClr val="bg2">
                  <a:lumMod val="10000"/>
                </a:schemeClr>
              </a:solidFill>
            </a:endParaRPr>
          </a:p>
        </p:txBody>
      </p:sp>
      <p:cxnSp>
        <p:nvCxnSpPr>
          <p:cNvPr id="8" name="Прямая со стрелкой 7"/>
          <p:cNvCxnSpPr>
            <a:endCxn id="4" idx="0"/>
          </p:cNvCxnSpPr>
          <p:nvPr/>
        </p:nvCxnSpPr>
        <p:spPr>
          <a:xfrm>
            <a:off x="6228184" y="1412776"/>
            <a:ext cx="680148" cy="86409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 flipH="1">
            <a:off x="2123728" y="1412776"/>
            <a:ext cx="1224136" cy="86409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5509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305</TotalTime>
  <Words>644</Words>
  <Application>Microsoft Office PowerPoint</Application>
  <PresentationFormat>Экран (4:3)</PresentationFormat>
  <Paragraphs>87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Arial</vt:lpstr>
      <vt:lpstr>Calibri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Krokoz™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Гена</dc:creator>
  <cp:lastModifiedBy>Белкин Роман</cp:lastModifiedBy>
  <cp:revision>20</cp:revision>
  <dcterms:created xsi:type="dcterms:W3CDTF">2013-12-06T05:07:26Z</dcterms:created>
  <dcterms:modified xsi:type="dcterms:W3CDTF">2020-11-17T19:39:21Z</dcterms:modified>
</cp:coreProperties>
</file>